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2" r:id="rId3"/>
    <p:sldId id="257" r:id="rId4"/>
    <p:sldId id="258" r:id="rId5"/>
    <p:sldId id="259" r:id="rId6"/>
    <p:sldId id="261" r:id="rId7"/>
    <p:sldId id="266"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0" d="100"/>
          <a:sy n="90" d="100"/>
        </p:scale>
        <p:origin x="-87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2825"/>
            <a:ext cx="8229600" cy="2136775"/>
          </a:xfrm>
        </p:spPr>
        <p:txBody>
          <a:bodyPr anchor="b" anchorCtr="0">
            <a:noAutofit/>
          </a:bodyPr>
          <a:lstStyle>
            <a:lvl1pPr>
              <a:defRPr sz="5600"/>
            </a:lvl1pPr>
          </a:lstStyle>
          <a:p>
            <a:r>
              <a:rPr lang="en-US" smtClean="0"/>
              <a:t>Click to edit Master title style</a:t>
            </a:r>
            <a:endParaRPr/>
          </a:p>
        </p:txBody>
      </p:sp>
      <p:sp>
        <p:nvSpPr>
          <p:cNvPr id="3" name="Subtitle 2"/>
          <p:cNvSpPr>
            <a:spLocks noGrp="1"/>
          </p:cNvSpPr>
          <p:nvPr>
            <p:ph type="subTitle" idx="1"/>
          </p:nvPr>
        </p:nvSpPr>
        <p:spPr>
          <a:xfrm>
            <a:off x="457200" y="4464424"/>
            <a:ext cx="8229600" cy="1174375"/>
          </a:xfrm>
        </p:spPr>
        <p:txBody>
          <a:bodyPr>
            <a:normAutofit/>
          </a:bodyPr>
          <a:lstStyle>
            <a:lvl1pPr marL="0" indent="0" algn="ctr">
              <a:spcBef>
                <a:spcPts val="30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E9865A7-6F77-2547-B7EE-4A0532A3E34F}" type="datetimeFigureOut">
              <a:rPr lang="en-US" smtClean="0"/>
              <a:t>5/6/13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7FD4E-5455-8548-BFB3-77314C5790D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44865"/>
            <a:ext cx="8229600" cy="1071641"/>
          </a:xfrm>
        </p:spPr>
        <p:txBody>
          <a:bodyPr vert="horz" lIns="91440" tIns="45720" rIns="91440" bIns="45720" rtlCol="0" anchor="b" anchorCtr="0">
            <a:noAutofit/>
          </a:bodyPr>
          <a:lstStyle>
            <a:lvl1pPr algn="ctr" defTabSz="914400" rtl="0" eaLnBrk="1" latinLnBrk="0" hangingPunct="1">
              <a:spcBef>
                <a:spcPct val="0"/>
              </a:spcBef>
              <a:buNone/>
              <a:defRPr sz="3600" b="1" kern="1200" baseline="0">
                <a:solidFill>
                  <a:schemeClr val="tx1"/>
                </a:solidFill>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57200" y="274320"/>
            <a:ext cx="8229600" cy="2971800"/>
          </a:xfrm>
          <a:effectLst>
            <a:outerShdw blurRad="114300" sx="103000" sy="103000" algn="ctr" rotWithShape="0">
              <a:schemeClr val="bg1">
                <a:lumMod val="75000"/>
                <a:lumOff val="25000"/>
                <a:alpha val="50000"/>
              </a:schemeClr>
            </a:outerShdw>
          </a:effectLst>
          <a:scene3d>
            <a:camera prst="orthographicFront"/>
            <a:lightRig rig="threePt" dir="t"/>
          </a:scene3d>
          <a:sp3d>
            <a:bevelT w="12700" h="12700"/>
          </a:sp3d>
        </p:spPr>
        <p:txBody>
          <a:bodyPr vert="horz" lIns="91440" tIns="45720" rIns="91440" bIns="45720" rtlCol="0">
            <a:normAutofit/>
          </a:bodyPr>
          <a:lstStyle>
            <a:lvl1pPr marL="0" indent="0" algn="l" defTabSz="914400" rtl="0" eaLnBrk="1" latinLnBrk="0" hangingPunct="1">
              <a:spcBef>
                <a:spcPts val="2000"/>
              </a:spcBef>
              <a:buFontTx/>
              <a:buNone/>
              <a:defRPr sz="24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Date Placeholder 4"/>
          <p:cNvSpPr>
            <a:spLocks noGrp="1"/>
          </p:cNvSpPr>
          <p:nvPr>
            <p:ph type="dt" sz="half" idx="10"/>
          </p:nvPr>
        </p:nvSpPr>
        <p:spPr/>
        <p:txBody>
          <a:bodyPr/>
          <a:lstStyle/>
          <a:p>
            <a:fld id="{1E9865A7-6F77-2547-B7EE-4A0532A3E34F}" type="datetimeFigureOut">
              <a:rPr lang="en-US" smtClean="0"/>
              <a:t>5/6/13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7FD4E-5455-8548-BFB3-77314C5790DD}" type="slidenum">
              <a:rPr lang="en-US" smtClean="0"/>
              <a:t>‹#›</a:t>
            </a:fld>
            <a:endParaRPr lang="en-US"/>
          </a:p>
        </p:txBody>
      </p:sp>
      <p:sp>
        <p:nvSpPr>
          <p:cNvPr id="8" name="Text Placeholder 3"/>
          <p:cNvSpPr>
            <a:spLocks noGrp="1"/>
          </p:cNvSpPr>
          <p:nvPr>
            <p:ph type="body" sz="half" idx="2"/>
          </p:nvPr>
        </p:nvSpPr>
        <p:spPr>
          <a:xfrm>
            <a:off x="609600" y="4329953"/>
            <a:ext cx="7924801" cy="1318372"/>
          </a:xfrm>
        </p:spPr>
        <p:txBody>
          <a:bodyPr>
            <a:normAutofit/>
          </a:bodyPr>
          <a:lstStyle>
            <a:lvl1pPr marL="0" indent="0" algn="l">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E9865A7-6F77-2547-B7EE-4A0532A3E34F}" type="datetimeFigureOut">
              <a:rPr lang="en-US" smtClean="0"/>
              <a:t>5/6/13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7FD4E-5455-8548-BFB3-77314C5790D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2776" y="274639"/>
            <a:ext cx="1452283" cy="537368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274638"/>
            <a:ext cx="6871447"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E9865A7-6F77-2547-B7EE-4A0532A3E34F}" type="datetimeFigureOut">
              <a:rPr lang="en-US" smtClean="0"/>
              <a:t>5/6/13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7FD4E-5455-8548-BFB3-77314C5790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E9865A7-6F77-2547-B7EE-4A0532A3E34F}" type="datetimeFigureOut">
              <a:rPr lang="en-US" smtClean="0"/>
              <a:t>5/6/13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7FD4E-5455-8548-BFB3-77314C5790D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048435"/>
            <a:ext cx="8229600" cy="1362075"/>
          </a:xfrm>
        </p:spPr>
        <p:txBody>
          <a:bodyPr anchor="b" anchorCtr="0">
            <a:no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430401"/>
            <a:ext cx="8229600" cy="1500187"/>
          </a:xfrm>
        </p:spPr>
        <p:txBody>
          <a:bodyPr anchor="t" anchorCtr="0"/>
          <a:lstStyle>
            <a:lvl1pPr marL="0" indent="0" algn="ctr">
              <a:spcBef>
                <a:spcPts val="30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865A7-6F77-2547-B7EE-4A0532A3E34F}" type="datetimeFigureOut">
              <a:rPr lang="en-US" smtClean="0"/>
              <a:t>5/6/13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7FD4E-5455-8548-BFB3-77314C5790D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1774825"/>
            <a:ext cx="3931920" cy="38735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1774825"/>
            <a:ext cx="3931920" cy="38735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E9865A7-6F77-2547-B7EE-4A0532A3E34F}" type="datetimeFigureOut">
              <a:rPr lang="en-US" smtClean="0"/>
              <a:t>5/6/13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7FD4E-5455-8548-BFB3-77314C5790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577788"/>
            <a:ext cx="3931920" cy="739776"/>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62199"/>
            <a:ext cx="3931920" cy="328612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577788"/>
            <a:ext cx="3931920" cy="739776"/>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362199"/>
            <a:ext cx="3931920" cy="328612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E9865A7-6F77-2547-B7EE-4A0532A3E34F}" type="datetimeFigureOut">
              <a:rPr lang="en-US" smtClean="0"/>
              <a:t>5/6/13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97FD4E-5455-8548-BFB3-77314C5790D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E9865A7-6F77-2547-B7EE-4A0532A3E34F}" type="datetimeFigureOut">
              <a:rPr lang="en-US" smtClean="0"/>
              <a:t>5/6/13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97FD4E-5455-8548-BFB3-77314C5790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865A7-6F77-2547-B7EE-4A0532A3E34F}" type="datetimeFigureOut">
              <a:rPr lang="en-US" smtClean="0"/>
              <a:t>5/6/13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97FD4E-5455-8548-BFB3-77314C5790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0"/>
            <a:ext cx="3840480" cy="1162050"/>
          </a:xfrm>
        </p:spPr>
        <p:txBody>
          <a:bodyPr anchor="b">
            <a:normAutofit/>
          </a:bodyPr>
          <a:lstStyle>
            <a:lvl1pPr algn="ctr">
              <a:defRPr sz="3000" b="1"/>
            </a:lvl1pPr>
          </a:lstStyle>
          <a:p>
            <a:r>
              <a:rPr lang="en-US" smtClean="0"/>
              <a:t>Click to edit Master title style</a:t>
            </a:r>
            <a:endParaRPr/>
          </a:p>
        </p:txBody>
      </p:sp>
      <p:sp>
        <p:nvSpPr>
          <p:cNvPr id="3" name="Content Placeholder 2"/>
          <p:cNvSpPr>
            <a:spLocks noGrp="1"/>
          </p:cNvSpPr>
          <p:nvPr>
            <p:ph idx="1"/>
          </p:nvPr>
        </p:nvSpPr>
        <p:spPr>
          <a:xfrm>
            <a:off x="4846320" y="273050"/>
            <a:ext cx="3840480" cy="5375275"/>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600201"/>
            <a:ext cx="3840480" cy="3733800"/>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865A7-6F77-2547-B7EE-4A0532A3E34F}" type="datetimeFigureOut">
              <a:rPr lang="en-US" smtClean="0"/>
              <a:t>5/6/13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7FD4E-5455-8548-BFB3-77314C5790D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840480" cy="1161288"/>
          </a:xfrm>
        </p:spPr>
        <p:txBody>
          <a:bodyPr vert="horz" lIns="91440" tIns="45720" rIns="91440" bIns="45720" rtlCol="0" anchor="b">
            <a:normAutofit/>
          </a:bodyPr>
          <a:lstStyle>
            <a:lvl1pPr algn="ctr" defTabSz="914400" rtl="0" eaLnBrk="1" latinLnBrk="0" hangingPunct="1">
              <a:spcBef>
                <a:spcPct val="0"/>
              </a:spcBef>
              <a:buNone/>
              <a:defRPr sz="3000" b="1" kern="1200">
                <a:solidFill>
                  <a:schemeClr val="tx1"/>
                </a:solidFill>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46320" y="274320"/>
            <a:ext cx="3840480" cy="5376672"/>
          </a:xfrm>
          <a:effectLst>
            <a:outerShdw blurRad="114300" sx="103000" sy="103000" algn="ctr" rotWithShape="0">
              <a:schemeClr val="bg1">
                <a:lumMod val="75000"/>
                <a:lumOff val="25000"/>
                <a:alpha val="50000"/>
              </a:schemeClr>
            </a:outerShdw>
          </a:effectLst>
          <a:scene3d>
            <a:camera prst="orthographicFront"/>
            <a:lightRig rig="threePt" dir="t"/>
          </a:scene3d>
          <a:sp3d>
            <a:bevelT w="12700" h="12700"/>
          </a:sp3d>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7200" y="1600200"/>
            <a:ext cx="3840480" cy="3730752"/>
          </a:xfrm>
        </p:spPr>
        <p:txBody>
          <a:bodyPr vert="horz" lIns="91440" tIns="45720" rIns="91440" bIns="45720" rtlCol="0">
            <a:normAutofit/>
          </a:bodyPr>
          <a:lstStyle>
            <a:lvl1pPr marL="0" indent="0" algn="ctr">
              <a:lnSpc>
                <a:spcPct val="110000"/>
              </a:lnSpc>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1E9865A7-6F77-2547-B7EE-4A0532A3E34F}" type="datetimeFigureOut">
              <a:rPr lang="en-US" smtClean="0"/>
              <a:t>5/6/13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7FD4E-5455-8548-BFB3-77314C5790D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1761565"/>
            <a:ext cx="8229600" cy="38772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32494" y="5883275"/>
            <a:ext cx="2133600" cy="365125"/>
          </a:xfrm>
          <a:prstGeom prst="rect">
            <a:avLst/>
          </a:prstGeom>
        </p:spPr>
        <p:txBody>
          <a:bodyPr vert="horz" lIns="91440" tIns="45720" rIns="91440" bIns="45720" rtlCol="0" anchor="ctr"/>
          <a:lstStyle>
            <a:lvl1pPr algn="r">
              <a:defRPr sz="1200">
                <a:solidFill>
                  <a:schemeClr val="tx1"/>
                </a:solidFill>
              </a:defRPr>
            </a:lvl1pPr>
          </a:lstStyle>
          <a:p>
            <a:fld id="{1E9865A7-6F77-2547-B7EE-4A0532A3E34F}" type="datetimeFigureOut">
              <a:rPr lang="en-US" smtClean="0"/>
              <a:t>5/6/13</a:t>
            </a:fld>
            <a:endParaRPr lang="en-US"/>
          </a:p>
        </p:txBody>
      </p:sp>
      <p:sp>
        <p:nvSpPr>
          <p:cNvPr id="5" name="Footer Placeholder 4"/>
          <p:cNvSpPr>
            <a:spLocks noGrp="1"/>
          </p:cNvSpPr>
          <p:nvPr>
            <p:ph type="ftr" sz="quarter" idx="3"/>
          </p:nvPr>
        </p:nvSpPr>
        <p:spPr>
          <a:xfrm>
            <a:off x="255494" y="5883275"/>
            <a:ext cx="2895600" cy="365125"/>
          </a:xfrm>
          <a:prstGeom prst="rect">
            <a:avLst/>
          </a:prstGeom>
        </p:spPr>
        <p:txBody>
          <a:bodyPr vert="horz" lIns="91440" tIns="45720" rIns="91440" bIns="45720" rtlCol="0" anchor="ctr"/>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4229100" y="5883275"/>
            <a:ext cx="685800" cy="365125"/>
          </a:xfrm>
          <a:prstGeom prst="rect">
            <a:avLst/>
          </a:prstGeom>
        </p:spPr>
        <p:txBody>
          <a:bodyPr vert="horz" lIns="91440" tIns="45720" rIns="91440" bIns="45720" rtlCol="0" anchor="ctr"/>
          <a:lstStyle>
            <a:lvl1pPr algn="ctr">
              <a:defRPr sz="1200">
                <a:solidFill>
                  <a:schemeClr val="tx1"/>
                </a:solidFill>
              </a:defRPr>
            </a:lvl1pPr>
          </a:lstStyle>
          <a:p>
            <a:fld id="{EC97FD4E-5455-8548-BFB3-77314C5790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b="1" kern="1200">
          <a:solidFill>
            <a:schemeClr val="tx1"/>
          </a:solidFill>
          <a:effectLst/>
          <a:latin typeface="+mj-lt"/>
          <a:ea typeface="+mj-ea"/>
          <a:cs typeface="+mj-cs"/>
        </a:defRPr>
      </a:lvl1pPr>
    </p:titleStyle>
    <p:bodyStyle>
      <a:lvl1pPr marL="282575" indent="-282575" algn="l" defTabSz="914400" rtl="0" eaLnBrk="1" latinLnBrk="0" hangingPunct="1">
        <a:spcBef>
          <a:spcPts val="2000"/>
        </a:spcBef>
        <a:buFontTx/>
        <a:buBlip>
          <a:blip r:embed="rId14"/>
        </a:buBlip>
        <a:defRPr sz="2400" kern="1200">
          <a:solidFill>
            <a:schemeClr val="tx1"/>
          </a:solidFill>
          <a:latin typeface="+mn-lt"/>
          <a:ea typeface="+mn-ea"/>
          <a:cs typeface="+mn-cs"/>
        </a:defRPr>
      </a:lvl1pPr>
      <a:lvl2pPr marL="577850" indent="-295275" algn="l" defTabSz="914400" rtl="0" eaLnBrk="1" latinLnBrk="0" hangingPunct="1">
        <a:spcBef>
          <a:spcPts val="600"/>
        </a:spcBef>
        <a:buFontTx/>
        <a:buBlip>
          <a:blip r:embed="rId14"/>
        </a:buBlip>
        <a:defRPr sz="2200" kern="1200">
          <a:solidFill>
            <a:schemeClr val="tx1"/>
          </a:solidFill>
          <a:latin typeface="+mn-lt"/>
          <a:ea typeface="+mn-ea"/>
          <a:cs typeface="+mn-cs"/>
        </a:defRPr>
      </a:lvl2pPr>
      <a:lvl3pPr marL="860425" indent="-282575" algn="l" defTabSz="914400" rtl="0" eaLnBrk="1" latinLnBrk="0" hangingPunct="1">
        <a:spcBef>
          <a:spcPts val="600"/>
        </a:spcBef>
        <a:buFontTx/>
        <a:buBlip>
          <a:blip r:embed="rId14"/>
        </a:buBlip>
        <a:defRPr sz="2000" kern="1200">
          <a:solidFill>
            <a:schemeClr val="tx1"/>
          </a:solidFill>
          <a:latin typeface="+mn-lt"/>
          <a:ea typeface="+mn-ea"/>
          <a:cs typeface="+mn-cs"/>
        </a:defRPr>
      </a:lvl3pPr>
      <a:lvl4pPr marL="1143000" indent="-282575" algn="l" defTabSz="914400" rtl="0" eaLnBrk="1" latinLnBrk="0" hangingPunct="1">
        <a:spcBef>
          <a:spcPts val="600"/>
        </a:spcBef>
        <a:buFontTx/>
        <a:buBlip>
          <a:blip r:embed="rId14"/>
        </a:buBlip>
        <a:defRPr sz="1800" kern="1200">
          <a:solidFill>
            <a:schemeClr val="tx1"/>
          </a:solidFill>
          <a:latin typeface="+mn-lt"/>
          <a:ea typeface="+mn-ea"/>
          <a:cs typeface="+mn-cs"/>
        </a:defRPr>
      </a:lvl4pPr>
      <a:lvl5pPr marL="1425575" indent="-282575" algn="l" defTabSz="914400" rtl="0" eaLnBrk="1" latinLnBrk="0" hangingPunct="1">
        <a:spcBef>
          <a:spcPts val="600"/>
        </a:spcBef>
        <a:buFontTx/>
        <a:buBlip>
          <a:blip r:embed="rId1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Jason Robert Brown</a:t>
            </a:r>
            <a:endParaRPr lang="en-US" dirty="0"/>
          </a:p>
        </p:txBody>
      </p:sp>
      <p:sp>
        <p:nvSpPr>
          <p:cNvPr id="3" name="Subtitle 2"/>
          <p:cNvSpPr>
            <a:spLocks noGrp="1"/>
          </p:cNvSpPr>
          <p:nvPr>
            <p:ph type="subTitle" idx="1"/>
          </p:nvPr>
        </p:nvSpPr>
        <p:spPr/>
        <p:txBody>
          <a:bodyPr/>
          <a:lstStyle/>
          <a:p>
            <a:r>
              <a:rPr lang="en-US" dirty="0" smtClean="0"/>
              <a:t>By: Jennifer Chapman</a:t>
            </a:r>
            <a:endParaRPr lang="en-US" dirty="0"/>
          </a:p>
        </p:txBody>
      </p:sp>
      <p:pic>
        <p:nvPicPr>
          <p:cNvPr id="4" name="Picture 3" descr="jason_robert_brown.jpg"/>
          <p:cNvPicPr>
            <a:picLocks noChangeAspect="1"/>
          </p:cNvPicPr>
          <p:nvPr/>
        </p:nvPicPr>
        <p:blipFill>
          <a:blip r:embed="rId2"/>
          <a:stretch>
            <a:fillRect/>
          </a:stretch>
        </p:blipFill>
        <p:spPr>
          <a:xfrm>
            <a:off x="2588683" y="549323"/>
            <a:ext cx="4001206" cy="28178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Up And Coming</a:t>
            </a:r>
            <a:endParaRPr lang="en-US" dirty="0"/>
          </a:p>
        </p:txBody>
      </p:sp>
      <p:sp>
        <p:nvSpPr>
          <p:cNvPr id="3" name="Content Placeholder 2"/>
          <p:cNvSpPr>
            <a:spLocks noGrp="1"/>
          </p:cNvSpPr>
          <p:nvPr>
            <p:ph idx="1"/>
          </p:nvPr>
        </p:nvSpPr>
        <p:spPr/>
        <p:txBody>
          <a:bodyPr>
            <a:normAutofit/>
          </a:bodyPr>
          <a:lstStyle/>
          <a:p>
            <a:r>
              <a:rPr lang="en-US" dirty="0" smtClean="0"/>
              <a:t>The most exciting information for </a:t>
            </a:r>
            <a:r>
              <a:rPr lang="en-US" dirty="0" err="1" smtClean="0"/>
              <a:t>JRB’s</a:t>
            </a:r>
            <a:r>
              <a:rPr lang="en-US" dirty="0" smtClean="0"/>
              <a:t> upcoming plans (in my opinion) is “The Last Five Years” being produced into a film. The story will have to change some to be suitable for a movie, but I’m excited to see his collaboration with the director and producers. (Jason Robert Brown is pretty picky with what he likes!)</a:t>
            </a:r>
          </a:p>
          <a:p>
            <a:r>
              <a:rPr lang="en-US" dirty="0" smtClean="0"/>
              <a:t>He is also working on a new musical based on the film “Honeymoon in Vegas.” No dates of opening have yet been released.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So Different?</a:t>
            </a:r>
            <a:endParaRPr lang="en-US" dirty="0"/>
          </a:p>
        </p:txBody>
      </p:sp>
      <p:sp>
        <p:nvSpPr>
          <p:cNvPr id="3" name="Content Placeholder 2"/>
          <p:cNvSpPr>
            <a:spLocks noGrp="1"/>
          </p:cNvSpPr>
          <p:nvPr>
            <p:ph idx="1"/>
          </p:nvPr>
        </p:nvSpPr>
        <p:spPr/>
        <p:txBody>
          <a:bodyPr/>
          <a:lstStyle/>
          <a:p>
            <a:r>
              <a:rPr lang="en-US" dirty="0" smtClean="0"/>
              <a:t>Jason Robert Brown has been compared to Steven Sondheim by multiple newspapers and theatre gurus. His music is smart, sophisticated, and memorable. He plays with meter, tempo, and unmodified formatting. Chorally speaking, his music tends to be complex and unconventional. He writes for a full orchestra and ensemble but prizes his solo singers with beautiful pieces.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Beginning</a:t>
            </a:r>
            <a:endParaRPr lang="en-US" dirty="0"/>
          </a:p>
        </p:txBody>
      </p:sp>
      <p:sp>
        <p:nvSpPr>
          <p:cNvPr id="3" name="Content Placeholder 2"/>
          <p:cNvSpPr>
            <a:spLocks noGrp="1"/>
          </p:cNvSpPr>
          <p:nvPr>
            <p:ph idx="1"/>
          </p:nvPr>
        </p:nvSpPr>
        <p:spPr/>
        <p:txBody>
          <a:bodyPr/>
          <a:lstStyle/>
          <a:p>
            <a:r>
              <a:rPr lang="en-US" dirty="0" smtClean="0"/>
              <a:t>Born on June 20, 1970</a:t>
            </a:r>
          </a:p>
          <a:p>
            <a:r>
              <a:rPr lang="en-US" dirty="0" smtClean="0"/>
              <a:t>Born in Ossining, New York</a:t>
            </a:r>
          </a:p>
          <a:p>
            <a:r>
              <a:rPr lang="en-US" dirty="0" smtClean="0"/>
              <a:t>Raised Jewish</a:t>
            </a:r>
          </a:p>
          <a:p>
            <a:r>
              <a:rPr lang="en-US" dirty="0" smtClean="0"/>
              <a:t>Interested in music from a very young age.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p:txBody>
          <a:bodyPr/>
          <a:lstStyle/>
          <a:p>
            <a:r>
              <a:rPr lang="en-US" dirty="0" smtClean="0"/>
              <a:t>Eastman School of Music</a:t>
            </a:r>
          </a:p>
          <a:p>
            <a:r>
              <a:rPr lang="en-US" dirty="0" smtClean="0"/>
              <a:t>French Woods Festival of the Performing Arts</a:t>
            </a:r>
          </a:p>
          <a:p>
            <a:r>
              <a:rPr lang="en-US" dirty="0" smtClean="0"/>
              <a:t>Left school to continue music</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p:txBody>
          <a:bodyPr>
            <a:normAutofit fontScale="92500"/>
          </a:bodyPr>
          <a:lstStyle/>
          <a:p>
            <a:r>
              <a:rPr lang="en-US" dirty="0" smtClean="0"/>
              <a:t>Started as an arranger, conductor, and pianist. </a:t>
            </a:r>
          </a:p>
          <a:p>
            <a:r>
              <a:rPr lang="en-US" dirty="0" smtClean="0"/>
              <a:t>Opened “Songs for a New World” for his first major production</a:t>
            </a:r>
          </a:p>
          <a:p>
            <a:r>
              <a:rPr lang="en-US" dirty="0" smtClean="0"/>
              <a:t>Scored the musical “Parade,” and won a Tony Award for Best Original Musical Score in 1999</a:t>
            </a:r>
          </a:p>
          <a:p>
            <a:r>
              <a:rPr lang="en-US" dirty="0" smtClean="0"/>
              <a:t>Opened “The Last Five Years” as a musical and wrote a coinciding book as well.</a:t>
            </a:r>
          </a:p>
          <a:p>
            <a:r>
              <a:rPr lang="en-US" dirty="0" smtClean="0"/>
              <a:t>Collaborated with many composers for different musical theatre scores.</a:t>
            </a:r>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(Continued)</a:t>
            </a:r>
            <a:endParaRPr lang="en-US" dirty="0"/>
          </a:p>
        </p:txBody>
      </p:sp>
      <p:sp>
        <p:nvSpPr>
          <p:cNvPr id="3" name="Content Placeholder 2"/>
          <p:cNvSpPr>
            <a:spLocks noGrp="1"/>
          </p:cNvSpPr>
          <p:nvPr>
            <p:ph idx="1"/>
          </p:nvPr>
        </p:nvSpPr>
        <p:spPr/>
        <p:txBody>
          <a:bodyPr/>
          <a:lstStyle/>
          <a:p>
            <a:r>
              <a:rPr lang="en-US" dirty="0" smtClean="0"/>
              <a:t>Released Solo Album “Wearing Someone Else’s Clothes.”</a:t>
            </a:r>
          </a:p>
          <a:p>
            <a:r>
              <a:rPr lang="en-US" dirty="0" smtClean="0"/>
              <a:t>Completed the score for the musical “13.”</a:t>
            </a:r>
          </a:p>
          <a:p>
            <a:r>
              <a:rPr lang="en-US" dirty="0" smtClean="0"/>
              <a:t>Teaches Musical Theatre Performance and composition at the University of Southern California.</a:t>
            </a:r>
          </a:p>
          <a:p>
            <a:r>
              <a:rPr lang="en-US" dirty="0" smtClean="0"/>
              <a:t>Travels regularly to do theatrical workshops</a:t>
            </a:r>
          </a:p>
          <a:p>
            <a:r>
              <a:rPr lang="en-US" dirty="0" smtClean="0"/>
              <a:t>Working on a new project “Honeymoon in Vegas.”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He Knows</a:t>
            </a:r>
            <a:endParaRPr lang="en-US" dirty="0"/>
          </a:p>
        </p:txBody>
      </p:sp>
      <p:sp>
        <p:nvSpPr>
          <p:cNvPr id="3" name="Content Placeholder 2"/>
          <p:cNvSpPr>
            <a:spLocks noGrp="1"/>
          </p:cNvSpPr>
          <p:nvPr>
            <p:ph idx="1"/>
          </p:nvPr>
        </p:nvSpPr>
        <p:spPr/>
        <p:txBody>
          <a:bodyPr>
            <a:normAutofit/>
          </a:bodyPr>
          <a:lstStyle/>
          <a:p>
            <a:r>
              <a:rPr lang="en-US" dirty="0" smtClean="0"/>
              <a:t>His career really took off once he met Daisy Prince. As they collaborated, they realized they worked incredibly well together. Daisy then introduced JRB to her father Hal Prince, who directed “Parade” and offered Brown the opportunity to write the score.</a:t>
            </a:r>
          </a:p>
          <a:p>
            <a:r>
              <a:rPr lang="en-US" dirty="0" smtClean="0"/>
              <a:t>Since his beginning, he has worked with </a:t>
            </a:r>
            <a:r>
              <a:rPr lang="en-US" dirty="0" smtClean="0"/>
              <a:t>Liza Minnelli, John </a:t>
            </a:r>
            <a:r>
              <a:rPr lang="en-US" dirty="0" err="1" smtClean="0"/>
              <a:t>Pizzarelli</a:t>
            </a:r>
            <a:r>
              <a:rPr lang="en-US" dirty="0" smtClean="0"/>
              <a:t>, Laurie </a:t>
            </a:r>
            <a:r>
              <a:rPr lang="en-US" dirty="0" err="1" smtClean="0"/>
              <a:t>Beechman</a:t>
            </a:r>
            <a:r>
              <a:rPr lang="en-US" dirty="0" smtClean="0"/>
              <a:t>, Kelli </a:t>
            </a:r>
            <a:r>
              <a:rPr lang="en-US" dirty="0" err="1" smtClean="0"/>
              <a:t>O’hara</a:t>
            </a:r>
            <a:r>
              <a:rPr lang="en-US" dirty="0" smtClean="0"/>
              <a:t>, began the group “The Tonics,” and has worked with </a:t>
            </a:r>
            <a:r>
              <a:rPr lang="en-US" dirty="0" smtClean="0"/>
              <a:t>Charles </a:t>
            </a:r>
            <a:r>
              <a:rPr lang="en-US" dirty="0" err="1" smtClean="0"/>
              <a:t>Strouse</a:t>
            </a:r>
            <a:r>
              <a:rPr lang="en-US" dirty="0" smtClean="0"/>
              <a:t> and Lee </a:t>
            </a:r>
            <a:r>
              <a:rPr lang="en-US" dirty="0" smtClean="0"/>
              <a:t>Adams on composing the musical “Star Wars.”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Last Five Years”</a:t>
            </a:r>
            <a:br>
              <a:rPr lang="en-US" dirty="0" smtClean="0"/>
            </a:br>
            <a:r>
              <a:rPr lang="en-US" dirty="0" smtClean="0"/>
              <a:t>And How It Plays Into </a:t>
            </a:r>
            <a:r>
              <a:rPr lang="en-US" dirty="0" err="1" smtClean="0"/>
              <a:t>JRB’s</a:t>
            </a:r>
            <a:r>
              <a:rPr lang="en-US" dirty="0" smtClean="0"/>
              <a:t> Life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p>
          <a:p>
            <a:pPr>
              <a:buNone/>
            </a:pPr>
            <a:r>
              <a:rPr lang="en-US" dirty="0" smtClean="0"/>
              <a:t>	“The Last Five Years” has come to be one of the most well known pieces of Brown’s work. The story is based on his experience with the marriage and divorce of his first wife, Theresa. After production, Brown had to completely rename the female character and change some points in the plot because Theresa </a:t>
            </a:r>
            <a:r>
              <a:rPr lang="en-US" dirty="0" smtClean="0"/>
              <a:t>threatened to take legal action claiming the plot represented their relationship to </a:t>
            </a:r>
            <a:r>
              <a:rPr lang="en-US" dirty="0" smtClean="0"/>
              <a:t>closely.</a:t>
            </a:r>
          </a:p>
          <a:p>
            <a:pPr>
              <a:buNone/>
            </a:pPr>
            <a:r>
              <a:rPr lang="en-US"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Trying To Find A Score…</a:t>
            </a:r>
            <a:endParaRPr lang="en-US" dirty="0"/>
          </a:p>
        </p:txBody>
      </p:sp>
      <p:sp>
        <p:nvSpPr>
          <p:cNvPr id="3" name="Content Placeholder 2"/>
          <p:cNvSpPr>
            <a:spLocks noGrp="1"/>
          </p:cNvSpPr>
          <p:nvPr>
            <p:ph idx="1"/>
          </p:nvPr>
        </p:nvSpPr>
        <p:spPr/>
        <p:txBody>
          <a:bodyPr/>
          <a:lstStyle/>
          <a:p>
            <a:pPr>
              <a:buNone/>
            </a:pPr>
            <a:r>
              <a:rPr lang="en-US" dirty="0" smtClean="0"/>
              <a:t>		Since “The Last Five Years” was changed, it has been difficult to find a full Jason Robert Brown score. Even the shows which have rights are altered. The only original soundtrack/score that exists is the actual original performed on the stage. Brown always changes his scores slightly after a show closes so that it is never the true complete score. I believe the dilemma with his past wife made it so he feels like that is the only way to keep the things he wants in his control. I fully understand why he would do this, but this is just opinion.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te">
  <a:themeElements>
    <a:clrScheme name="Forte">
      <a:dk1>
        <a:srgbClr val="FFFFFF"/>
      </a:dk1>
      <a:lt1>
        <a:srgbClr val="000000"/>
      </a:lt1>
      <a:dk2>
        <a:srgbClr val="292828"/>
      </a:dk2>
      <a:lt2>
        <a:srgbClr val="DEDEDE"/>
      </a:lt2>
      <a:accent1>
        <a:srgbClr val="C70F0C"/>
      </a:accent1>
      <a:accent2>
        <a:srgbClr val="DD6B0D"/>
      </a:accent2>
      <a:accent3>
        <a:srgbClr val="FAA700"/>
      </a:accent3>
      <a:accent4>
        <a:srgbClr val="93E50D"/>
      </a:accent4>
      <a:accent5>
        <a:srgbClr val="17C7BA"/>
      </a:accent5>
      <a:accent6>
        <a:srgbClr val="0A96E4"/>
      </a:accent6>
      <a:hlink>
        <a:srgbClr val="8F3BED"/>
      </a:hlink>
      <a:folHlink>
        <a:srgbClr val="C29EEB"/>
      </a:folHlink>
    </a:clrScheme>
    <a:fontScheme name="Forte">
      <a:majorFont>
        <a:latin typeface="Constantia"/>
        <a:ea typeface=""/>
        <a:cs typeface=""/>
        <a:font script="Jpan" typeface="ＭＳ 明朝"/>
      </a:majorFont>
      <a:minorFont>
        <a:latin typeface="Constantia"/>
        <a:ea typeface=""/>
        <a:cs typeface=""/>
        <a:font script="Jpan" typeface="ＭＳ 明朝"/>
      </a:minorFont>
    </a:fontScheme>
    <a:fmtScheme name="Forte">
      <a:fillStyleLst>
        <a:solidFill>
          <a:schemeClr val="phClr"/>
        </a:solidFill>
        <a:gradFill rotWithShape="1">
          <a:gsLst>
            <a:gs pos="0">
              <a:schemeClr val="phClr">
                <a:tint val="100000"/>
                <a:shade val="80000"/>
                <a:satMod val="150000"/>
                <a:lumMod val="70000"/>
              </a:schemeClr>
            </a:gs>
            <a:gs pos="35000">
              <a:schemeClr val="phClr">
                <a:tint val="100000"/>
                <a:shade val="90000"/>
                <a:satMod val="150000"/>
                <a:lumMod val="80000"/>
              </a:schemeClr>
            </a:gs>
            <a:gs pos="100000">
              <a:schemeClr val="phClr">
                <a:tint val="100000"/>
                <a:satMod val="150000"/>
                <a:lumMod val="110000"/>
              </a:schemeClr>
            </a:gs>
          </a:gsLst>
          <a:lin ang="16200000" scaled="1"/>
        </a:gradFill>
        <a:gradFill rotWithShape="1">
          <a:gsLst>
            <a:gs pos="0">
              <a:schemeClr val="phClr">
                <a:shade val="40000"/>
                <a:satMod val="130000"/>
                <a:lumMod val="80000"/>
              </a:schemeClr>
            </a:gs>
            <a:gs pos="80000">
              <a:schemeClr val="phClr">
                <a:shade val="90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114300" sx="105000" sy="105000" algn="ctr" rotWithShape="0">
              <a:srgbClr val="5F5F5F">
                <a:alpha val="50000"/>
              </a:srgbClr>
            </a:outerShdw>
          </a:effectLst>
          <a:scene3d>
            <a:camera prst="orthographicFront">
              <a:rot lat="0" lon="0" rev="0"/>
            </a:camera>
            <a:lightRig rig="twoPt" dir="tr">
              <a:rot lat="0" lon="0" rev="5400000"/>
            </a:lightRig>
          </a:scene3d>
          <a:sp3d>
            <a:bevelT w="12700" h="25400"/>
          </a:sp3d>
        </a:effectStyle>
        <a:effectStyle>
          <a:effectLst>
            <a:outerShdw blurRad="114300" dist="25400" sx="103000" sy="103000" algn="ctr" rotWithShape="0">
              <a:srgbClr val="4B4B4B">
                <a:alpha val="50000"/>
              </a:srgbClr>
            </a:outerShdw>
            <a:reflection blurRad="38100" stA="80000" endPos="50000" dist="38100" dir="5400000" sy="-100000" rotWithShape="0"/>
          </a:effectLst>
          <a:scene3d>
            <a:camera prst="orthographicFront">
              <a:rot lat="0" lon="0" rev="0"/>
            </a:camera>
            <a:lightRig rig="balanced" dir="t">
              <a:rot lat="0" lon="0" rev="1200000"/>
            </a:lightRig>
          </a:scene3d>
          <a:sp3d>
            <a:bevelT w="127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Forte.thmx</Template>
  <TotalTime>39</TotalTime>
  <Words>650</Words>
  <Application>Microsoft Macintosh PowerPoint</Application>
  <PresentationFormat>On-screen Show (4:3)</PresentationFormat>
  <Paragraphs>37</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Forte</vt:lpstr>
      <vt:lpstr>Jason Robert Brown</vt:lpstr>
      <vt:lpstr>What So Different?</vt:lpstr>
      <vt:lpstr>The Beginning</vt:lpstr>
      <vt:lpstr>Education</vt:lpstr>
      <vt:lpstr>Work</vt:lpstr>
      <vt:lpstr>Work (Continued)</vt:lpstr>
      <vt:lpstr>Who He Knows</vt:lpstr>
      <vt:lpstr>“The Last Five Years” And How It Plays Into JRB’s Life</vt:lpstr>
      <vt:lpstr>Trying To Find A Score…</vt:lpstr>
      <vt:lpstr>The Up And Coming</vt:lpstr>
    </vt:vector>
  </TitlesOfParts>
  <Company>Salt Lake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Jason Robert Brown</dc:title>
  <dc:creator>Jennifer Chapman</dc:creator>
  <cp:lastModifiedBy>Jennifer Chapman</cp:lastModifiedBy>
  <cp:revision>1</cp:revision>
  <dcterms:created xsi:type="dcterms:W3CDTF">2013-05-07T04:44:55Z</dcterms:created>
  <dcterms:modified xsi:type="dcterms:W3CDTF">2013-05-07T05:24:39Z</dcterms:modified>
</cp:coreProperties>
</file>