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4" r:id="rId1"/>
  </p:sldMasterIdLst>
  <p:sldIdLst>
    <p:sldId id="256" r:id="rId2"/>
    <p:sldId id="257" r:id="rId3"/>
    <p:sldId id="258" r:id="rId4"/>
    <p:sldId id="262" r:id="rId5"/>
    <p:sldId id="259" r:id="rId6"/>
    <p:sldId id="267" r:id="rId7"/>
    <p:sldId id="265" r:id="rId8"/>
    <p:sldId id="270" r:id="rId9"/>
    <p:sldId id="268" r:id="rId10"/>
    <p:sldId id="274" r:id="rId11"/>
    <p:sldId id="269" r:id="rId12"/>
    <p:sldId id="261" r:id="rId13"/>
    <p:sldId id="260" r:id="rId14"/>
    <p:sldId id="263" r:id="rId15"/>
    <p:sldId id="264" r:id="rId16"/>
    <p:sldId id="266" r:id="rId17"/>
    <p:sldId id="271" r:id="rId18"/>
    <p:sldId id="272" r:id="rId19"/>
    <p:sldId id="275" r:id="rId20"/>
    <p:sldId id="273" r:id="rId21"/>
    <p:sldId id="276" r:id="rId22"/>
    <p:sldId id="283" r:id="rId23"/>
    <p:sldId id="282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53937"/>
    <a:srgbClr val="EFDD46"/>
    <a:srgbClr val="DA072B"/>
    <a:srgbClr val="E581AB"/>
    <a:srgbClr val="DACF56"/>
    <a:srgbClr val="E1D042"/>
    <a:srgbClr val="095A02"/>
    <a:srgbClr val="FEBD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43B-1A3F-4742-8C07-BD8F2AE86FAC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5687-7324-174F-907B-6C9A8DDE0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43B-1A3F-4742-8C07-BD8F2AE86FAC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5687-7324-174F-907B-6C9A8DDE0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43B-1A3F-4742-8C07-BD8F2AE86FAC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5687-7324-174F-907B-6C9A8DDE0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43B-1A3F-4742-8C07-BD8F2AE86FAC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5687-7324-174F-907B-6C9A8DDE0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43B-1A3F-4742-8C07-BD8F2AE86FAC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5687-7324-174F-907B-6C9A8DDE0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43B-1A3F-4742-8C07-BD8F2AE86FAC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5687-7324-174F-907B-6C9A8DDE0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43B-1A3F-4742-8C07-BD8F2AE86FAC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5687-7324-174F-907B-6C9A8DDE0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43B-1A3F-4742-8C07-BD8F2AE86FAC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5687-7324-174F-907B-6C9A8DDE0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43B-1A3F-4742-8C07-BD8F2AE86FAC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5687-7324-174F-907B-6C9A8DDE0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43B-1A3F-4742-8C07-BD8F2AE86FAC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5687-7324-174F-907B-6C9A8DDE0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43B-1A3F-4742-8C07-BD8F2AE86FAC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5687-7324-174F-907B-6C9A8DDE0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4943B-1A3F-4742-8C07-BD8F2AE86FAC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F5687-7324-174F-907B-6C9A8DDE0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med">
    <p:wipe dir="d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habinfo.net/breaking-badass/" TargetMode="External"/><Relationship Id="rId4" Type="http://schemas.openxmlformats.org/officeDocument/2006/relationships/hyperlink" Target="http://www.uproxx.com/webculture/2012/07/jesse-pinkman-gif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ctv.com/shows/breaking-ba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Breaking-Bad-Season-1-Wallpaper-breaking-bad-31835676-1280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882"/>
            <a:ext cx="9144000" cy="5989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11831" y="703605"/>
            <a:ext cx="35212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Reprise Stamp"/>
                <a:cs typeface="Reprise Stamp"/>
              </a:rPr>
              <a:t>… The facts about its TV </a:t>
            </a:r>
          </a:p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Pop Culture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  <a:latin typeface="Reprise Stamp"/>
              <a:cs typeface="Reprise Stamp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778" y="451556"/>
            <a:ext cx="7690555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“It's crazy [that people side with Jesse]. </a:t>
            </a:r>
          </a:p>
          <a:p>
            <a:r>
              <a:rPr lang="en-US" sz="2800" dirty="0" smtClean="0"/>
              <a:t>     At the beginning, </a:t>
            </a:r>
            <a:r>
              <a:rPr lang="en-US" sz="2800" dirty="0" smtClean="0">
                <a:latin typeface="Reprise Stamp"/>
                <a:cs typeface="Reprise Stamp"/>
              </a:rPr>
              <a:t>everyone</a:t>
            </a:r>
            <a:r>
              <a:rPr lang="en-US" sz="2800" dirty="0" smtClean="0"/>
              <a:t>,</a:t>
            </a:r>
          </a:p>
          <a:p>
            <a:r>
              <a:rPr lang="en-US" sz="2800" i="1" dirty="0" smtClean="0">
                <a:latin typeface="Rockwell Extra Bold"/>
                <a:cs typeface="Rockwell Extra Bold"/>
              </a:rPr>
              <a:t>                         </a:t>
            </a:r>
            <a:r>
              <a:rPr lang="en-US" sz="2800" i="1" dirty="0" smtClean="0">
                <a:solidFill>
                  <a:srgbClr val="D53937"/>
                </a:solidFill>
                <a:latin typeface="Rockwell Extra Bold"/>
                <a:cs typeface="Rockwell Extra Bold"/>
              </a:rPr>
              <a:t>including me</a:t>
            </a:r>
            <a:r>
              <a:rPr lang="en-US" sz="2800" i="1" dirty="0" smtClean="0">
                <a:latin typeface="Rockwell Extra Bold"/>
                <a:cs typeface="Rockwell Extra Bold"/>
              </a:rPr>
              <a:t>,</a:t>
            </a:r>
            <a:endParaRPr lang="en-US" sz="2800" dirty="0" smtClean="0"/>
          </a:p>
          <a:p>
            <a:r>
              <a:rPr lang="en-US" sz="2800" dirty="0" smtClean="0"/>
              <a:t>                   saw him as just a drug burn-out… </a:t>
            </a:r>
          </a:p>
          <a:p>
            <a:r>
              <a:rPr lang="en-US" sz="2800" dirty="0" smtClean="0"/>
              <a:t>  But as each episode was revealed… </a:t>
            </a:r>
          </a:p>
          <a:p>
            <a:r>
              <a:rPr lang="en-US" sz="2800" dirty="0" smtClean="0"/>
              <a:t>                         it showed </a:t>
            </a:r>
            <a:r>
              <a:rPr lang="en-US" sz="2800" dirty="0" smtClean="0">
                <a:solidFill>
                  <a:srgbClr val="D53937"/>
                </a:solidFill>
                <a:latin typeface="Rockwell Extra Bold"/>
                <a:cs typeface="Rockwell Extra Bold"/>
              </a:rPr>
              <a:t>quite the opposite</a:t>
            </a:r>
            <a:r>
              <a:rPr lang="en-US" sz="2800" dirty="0" smtClean="0"/>
              <a:t>. </a:t>
            </a:r>
          </a:p>
          <a:p>
            <a:endParaRPr lang="en-US" sz="2800" dirty="0" smtClean="0"/>
          </a:p>
          <a:p>
            <a:r>
              <a:rPr lang="en-US" sz="2800" dirty="0" smtClean="0"/>
              <a:t>            It's incredible how Walt and Jesse are </a:t>
            </a:r>
          </a:p>
          <a:p>
            <a:r>
              <a:rPr lang="en-US" sz="2800" dirty="0" smtClean="0"/>
              <a:t>                                       completely trading positions. </a:t>
            </a:r>
          </a:p>
          <a:p>
            <a:endParaRPr lang="en-US" sz="2800" dirty="0" smtClean="0"/>
          </a:p>
          <a:p>
            <a:r>
              <a:rPr lang="en-US" sz="2800" dirty="0" smtClean="0"/>
              <a:t>        Walt has no morals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whatsoever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 </a:t>
            </a:r>
            <a:r>
              <a:rPr lang="en-US" sz="2800" dirty="0" smtClean="0"/>
              <a:t>any   </a:t>
            </a:r>
          </a:p>
          <a:p>
            <a:r>
              <a:rPr lang="en-US" sz="2800" dirty="0" smtClean="0"/>
              <a:t>   more, and Jesse, who wants to </a:t>
            </a:r>
            <a:r>
              <a:rPr lang="en-US" sz="2800" dirty="0" smtClean="0">
                <a:solidFill>
                  <a:srgbClr val="D53937"/>
                </a:solidFill>
                <a:latin typeface="Rockwell Extra Bold"/>
                <a:cs typeface="Rockwell Extra Bold"/>
              </a:rPr>
              <a:t>try </a:t>
            </a:r>
          </a:p>
          <a:p>
            <a:r>
              <a:rPr lang="en-US" sz="2800" dirty="0" smtClean="0"/>
              <a:t>                       to be good, is 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terrified </a:t>
            </a:r>
            <a:r>
              <a:rPr lang="en-US" sz="2800" dirty="0" smtClean="0"/>
              <a:t>of him.”    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55555" y="6145423"/>
            <a:ext cx="136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Aaron Paul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333" y="762000"/>
            <a:ext cx="729826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EBDCF"/>
                </a:solidFill>
                <a:latin typeface="Reprise Stamp"/>
                <a:cs typeface="Reprise Stamp"/>
              </a:rPr>
              <a:t>SO…</a:t>
            </a:r>
            <a:endParaRPr lang="en-US" sz="72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 apparently </a:t>
            </a:r>
            <a:r>
              <a:rPr lang="en-US" sz="3600" i="1" dirty="0" smtClean="0"/>
              <a:t>really </a:t>
            </a:r>
            <a:r>
              <a:rPr lang="en-US" sz="2400" dirty="0" smtClean="0"/>
              <a:t>like</a:t>
            </a:r>
            <a:r>
              <a:rPr lang="en-US" sz="2400" dirty="0" smtClean="0">
                <a:solidFill>
                  <a:srgbClr val="93CDDD"/>
                </a:solidFill>
              </a:rPr>
              <a:t>   </a:t>
            </a:r>
          </a:p>
          <a:p>
            <a:r>
              <a:rPr lang="en-US" sz="1200" dirty="0" smtClean="0">
                <a:solidFill>
                  <a:srgbClr val="93CDDD"/>
                </a:solidFill>
              </a:rPr>
              <a:t> </a:t>
            </a:r>
          </a:p>
          <a:p>
            <a:r>
              <a:rPr lang="en-US" sz="4000" dirty="0" smtClean="0">
                <a:solidFill>
                  <a:srgbClr val="93CDDD"/>
                </a:solidFill>
                <a:latin typeface="Reprise Stamp"/>
                <a:cs typeface="Reprise Stamp"/>
              </a:rPr>
              <a:t>“Breaking Bad.”</a:t>
            </a:r>
            <a:r>
              <a:rPr lang="en-US" sz="3600" dirty="0" smtClean="0">
                <a:solidFill>
                  <a:srgbClr val="93CDDD"/>
                </a:solidFill>
                <a:latin typeface="Reprise Stamp"/>
                <a:cs typeface="Reprise Stamp"/>
              </a:rPr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        But what are the </a:t>
            </a:r>
            <a:r>
              <a:rPr lang="en-US" sz="2400" i="1" dirty="0" smtClean="0"/>
              <a:t>actual  </a:t>
            </a:r>
            <a:r>
              <a:rPr lang="en-US" sz="36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statistics</a:t>
            </a:r>
          </a:p>
          <a:p>
            <a:r>
              <a:rPr lang="en-US" sz="2400" dirty="0" smtClean="0"/>
              <a:t>                             of 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Americans </a:t>
            </a:r>
            <a:r>
              <a:rPr lang="en-US" sz="2400" dirty="0" smtClean="0"/>
              <a:t>mirroring my feelings?</a:t>
            </a:r>
            <a:endParaRPr lang="en-US" sz="2400" dirty="0"/>
          </a:p>
        </p:txBody>
      </p:sp>
      <p:pic>
        <p:nvPicPr>
          <p:cNvPr id="4" name="Picture 3" descr="anigif_enhanced-buzz-12529-1345738645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66" y="762000"/>
            <a:ext cx="3111500" cy="31115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8628" y="1068304"/>
            <a:ext cx="71572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Reprise Stamp"/>
                <a:cs typeface="Reprise Stamp"/>
              </a:rPr>
              <a:t>According to</a:t>
            </a:r>
          </a:p>
          <a:p>
            <a:pPr algn="ctr"/>
            <a:r>
              <a:rPr lang="en-US" sz="4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Reprise Stamp"/>
                <a:cs typeface="Reprise Stamp"/>
              </a:rPr>
              <a:t> </a:t>
            </a:r>
            <a:r>
              <a:rPr lang="en-US" sz="45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Reprise Stamp"/>
                <a:cs typeface="Reprise Stamp"/>
              </a:rPr>
              <a:t>Leichtman</a:t>
            </a:r>
            <a:r>
              <a:rPr lang="en-US" sz="4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Reprise Stamp"/>
                <a:cs typeface="Reprise Stamp"/>
              </a:rPr>
              <a:t> Research</a:t>
            </a:r>
          </a:p>
          <a:p>
            <a:pPr algn="ctr"/>
            <a:endParaRPr lang="en-US" dirty="0" smtClean="0">
              <a:latin typeface="Reprise Stamp"/>
              <a:cs typeface="Reprise Stamp"/>
            </a:endParaRPr>
          </a:p>
          <a:p>
            <a:pPr algn="ctr"/>
            <a:r>
              <a:rPr lang="en-US" sz="2400" dirty="0" smtClean="0">
                <a:latin typeface="Reprise Stamp"/>
                <a:cs typeface="Reprise Stamp"/>
              </a:rPr>
              <a:t>In July of 2012: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025" y="3528621"/>
            <a:ext cx="29350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dirty="0" smtClean="0">
                <a:latin typeface="Impact"/>
                <a:cs typeface="Impact"/>
              </a:rPr>
              <a:t>87</a:t>
            </a:r>
            <a:r>
              <a:rPr lang="en-US" sz="9200" dirty="0" smtClean="0">
                <a:latin typeface="Reprise Stamp"/>
                <a:cs typeface="Reprise Stamp"/>
              </a:rPr>
              <a:t>%</a:t>
            </a:r>
            <a:endParaRPr lang="en-US" sz="9200" dirty="0">
              <a:latin typeface="Reprise Stamp"/>
              <a:cs typeface="Reprise Stamp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6031" y="3878406"/>
            <a:ext cx="5028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CC1DA"/>
                </a:solidFill>
                <a:latin typeface="Heiti TC Light"/>
                <a:cs typeface="Heiti TC Light"/>
              </a:rPr>
              <a:t>of US households </a:t>
            </a:r>
          </a:p>
          <a:p>
            <a:r>
              <a:rPr lang="en-US" sz="2800" b="1" dirty="0" smtClean="0">
                <a:solidFill>
                  <a:srgbClr val="CCC1DA"/>
                </a:solidFill>
                <a:latin typeface="Heiti TC Light"/>
                <a:cs typeface="Heiti TC Light"/>
              </a:rPr>
              <a:t>subscribed to some form of </a:t>
            </a:r>
          </a:p>
          <a:p>
            <a:r>
              <a:rPr lang="en-US" sz="2800" b="1" dirty="0" smtClean="0">
                <a:solidFill>
                  <a:srgbClr val="CCC1DA"/>
                </a:solidFill>
                <a:latin typeface="Heiti TC Light"/>
                <a:cs typeface="Heiti TC Light"/>
              </a:rPr>
              <a:t>multi-channel video service.   </a:t>
            </a:r>
            <a:endParaRPr lang="en-US" sz="2800" b="1" dirty="0">
              <a:solidFill>
                <a:srgbClr val="CCC1DA"/>
              </a:solidFill>
              <a:latin typeface="Heiti TC Light"/>
              <a:cs typeface="Heiti TC Light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4666" y="524933"/>
            <a:ext cx="688025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Reprise Stamp"/>
                <a:cs typeface="Reprise Stamp"/>
              </a:rPr>
              <a:t>“Breaking Bad” averages </a:t>
            </a:r>
            <a:r>
              <a:rPr lang="en-US" sz="3600" dirty="0" smtClean="0">
                <a:solidFill>
                  <a:srgbClr val="E1D042"/>
                </a:solidFill>
                <a:latin typeface="Reprise Stamp"/>
                <a:cs typeface="Reprise Stamp"/>
              </a:rPr>
              <a:t>1.9 </a:t>
            </a:r>
            <a:r>
              <a:rPr lang="en-US" sz="3600" dirty="0">
                <a:solidFill>
                  <a:srgbClr val="E1D042"/>
                </a:solidFill>
                <a:latin typeface="Reprise Stamp"/>
                <a:cs typeface="Reprise Stamp"/>
              </a:rPr>
              <a:t>M</a:t>
            </a:r>
            <a:r>
              <a:rPr lang="en-US" sz="3600" dirty="0" smtClean="0">
                <a:solidFill>
                  <a:srgbClr val="E1D042"/>
                </a:solidFill>
                <a:latin typeface="Reprise Stamp"/>
                <a:cs typeface="Reprise Stamp"/>
              </a:rPr>
              <a:t>illion </a:t>
            </a:r>
          </a:p>
          <a:p>
            <a:pPr algn="ctr"/>
            <a:r>
              <a:rPr lang="en-US" sz="3200" dirty="0" smtClean="0">
                <a:latin typeface="Reprise Stamp"/>
                <a:cs typeface="Reprise Stamp"/>
              </a:rPr>
              <a:t>Viewers Per season</a:t>
            </a:r>
          </a:p>
          <a:p>
            <a:pPr algn="ctr"/>
            <a:r>
              <a:rPr lang="en-US" dirty="0" smtClean="0">
                <a:latin typeface="Reprise Stamp"/>
                <a:cs typeface="Reprise Stamp"/>
              </a:rPr>
              <a:t> </a:t>
            </a:r>
          </a:p>
          <a:p>
            <a:pPr algn="ctr"/>
            <a:endParaRPr lang="en-US" dirty="0" smtClean="0">
              <a:latin typeface="Reprise Stamp"/>
              <a:cs typeface="Reprise Stamp"/>
            </a:endParaRPr>
          </a:p>
          <a:p>
            <a:pPr algn="ctr"/>
            <a:r>
              <a:rPr lang="en-US" sz="3200" dirty="0" smtClean="0">
                <a:latin typeface="Reprise Stamp"/>
                <a:cs typeface="Reprise Stamp"/>
              </a:rPr>
              <a:t>The Season Four finale had </a:t>
            </a:r>
          </a:p>
          <a:p>
            <a:pPr algn="ctr"/>
            <a:r>
              <a:rPr lang="en-US" sz="3800" dirty="0" smtClean="0">
                <a:solidFill>
                  <a:srgbClr val="E1D042"/>
                </a:solidFill>
                <a:latin typeface="Reprise Stamp"/>
                <a:cs typeface="Reprise Stamp"/>
              </a:rPr>
              <a:t>2.9 Million </a:t>
            </a:r>
            <a:r>
              <a:rPr lang="en-US" sz="3800" dirty="0" smtClean="0">
                <a:latin typeface="Reprise Stamp"/>
                <a:cs typeface="Reprise Stamp"/>
              </a:rPr>
              <a:t>viewers</a:t>
            </a:r>
          </a:p>
          <a:p>
            <a:endParaRPr lang="en-US" dirty="0"/>
          </a:p>
        </p:txBody>
      </p:sp>
      <p:pic>
        <p:nvPicPr>
          <p:cNvPr id="5" name="Picture 4" descr="165718461258918566_L8GwVu1F_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386" y="3877734"/>
            <a:ext cx="4386712" cy="273473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0" y="648886"/>
            <a:ext cx="760306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Season Four increased </a:t>
            </a:r>
          </a:p>
          <a:p>
            <a:r>
              <a:rPr lang="en-US" sz="2800" dirty="0" smtClean="0"/>
              <a:t>   viewers over </a:t>
            </a:r>
          </a:p>
          <a:p>
            <a:r>
              <a:rPr lang="en-US" sz="2800" dirty="0" smtClean="0"/>
              <a:t>one season by: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1400" dirty="0" smtClean="0"/>
              <a:t> </a:t>
            </a:r>
          </a:p>
          <a:p>
            <a:r>
              <a:rPr lang="en-US" sz="2800" dirty="0" smtClean="0"/>
              <a:t>   And among adults </a:t>
            </a:r>
          </a:p>
          <a:p>
            <a:r>
              <a:rPr lang="en-US" dirty="0" smtClean="0"/>
              <a:t>   (aged 18-34)</a:t>
            </a:r>
            <a:r>
              <a:rPr lang="en-US" sz="2800" dirty="0" smtClean="0"/>
              <a:t>, audience</a:t>
            </a:r>
          </a:p>
          <a:p>
            <a:r>
              <a:rPr lang="en-US" sz="2800" dirty="0" smtClean="0"/>
              <a:t>               grew over </a:t>
            </a:r>
          </a:p>
          <a:p>
            <a:endParaRPr lang="en-US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723467" y="2187601"/>
            <a:ext cx="294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(ages 18-49)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0934" y="2741599"/>
            <a:ext cx="6773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</a:t>
            </a:r>
            <a:r>
              <a:rPr lang="en-US" sz="2400" dirty="0" err="1" smtClean="0">
                <a:latin typeface="Reprise Stamp"/>
                <a:cs typeface="Reprise Stamp"/>
              </a:rPr>
              <a:t>largesT</a:t>
            </a:r>
            <a:r>
              <a:rPr lang="en-US" sz="2400" dirty="0" smtClean="0">
                <a:latin typeface="Reprise Stamp"/>
                <a:cs typeface="Reprise Stamp"/>
              </a:rPr>
              <a:t> </a:t>
            </a:r>
            <a:r>
              <a:rPr lang="en-US" sz="2400" dirty="0" smtClean="0"/>
              <a:t>growth record</a:t>
            </a:r>
          </a:p>
          <a:p>
            <a:pPr algn="r"/>
            <a:r>
              <a:rPr lang="en-US" sz="2400" dirty="0" smtClean="0"/>
              <a:t> for  a drama on basic cable.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68133" y="956495"/>
            <a:ext cx="30046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mpact"/>
                <a:cs typeface="Impact"/>
              </a:rPr>
              <a:t>24%</a:t>
            </a:r>
            <a:endParaRPr lang="en-US" sz="11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8132" y="4126762"/>
            <a:ext cx="30046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 smtClean="0">
                <a:latin typeface="Impact"/>
                <a:cs typeface="Impact"/>
              </a:rPr>
              <a:t> </a:t>
            </a:r>
            <a:r>
              <a:rPr lang="en-US" sz="11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mpact"/>
                <a:cs typeface="Impact"/>
              </a:rPr>
              <a:t>42% </a:t>
            </a:r>
            <a:endParaRPr lang="en-US" sz="11000" dirty="0">
              <a:solidFill>
                <a:schemeClr val="accent4">
                  <a:lumMod val="60000"/>
                  <a:lumOff val="4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8267" y="5003925"/>
            <a:ext cx="264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800" dirty="0" smtClean="0"/>
              <a:t>Over season</a:t>
            </a:r>
          </a:p>
          <a:p>
            <a:r>
              <a:rPr lang="en-US" sz="2800" dirty="0" smtClean="0"/>
              <a:t>three </a:t>
            </a:r>
            <a:r>
              <a:rPr lang="en-US" sz="2800" dirty="0" smtClean="0">
                <a:latin typeface="Reprise Stamp"/>
                <a:cs typeface="Reprise Stamp"/>
              </a:rPr>
              <a:t>alone</a:t>
            </a:r>
            <a:endParaRPr lang="en-US" sz="2800" dirty="0">
              <a:latin typeface="Reprise Stamp"/>
              <a:cs typeface="Reprise Stamp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6900" y="762000"/>
            <a:ext cx="5320769" cy="544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    Over four seasons </a:t>
            </a:r>
          </a:p>
          <a:p>
            <a:r>
              <a:rPr lang="en-US" sz="2000" dirty="0" smtClean="0"/>
              <a:t>          Breaking Bad has had:</a:t>
            </a:r>
          </a:p>
          <a:p>
            <a:r>
              <a:rPr lang="en-US" sz="1200" dirty="0" smtClean="0"/>
              <a:t> </a:t>
            </a:r>
          </a:p>
          <a:p>
            <a:r>
              <a:rPr lang="en-US" sz="2400" dirty="0" smtClean="0">
                <a:latin typeface="Reprise Stamp"/>
                <a:cs typeface="Reprise Stamp"/>
              </a:rPr>
              <a:t>23 Emmy nominations</a:t>
            </a:r>
            <a:endParaRPr lang="en-US" sz="2400" dirty="0" smtClean="0">
              <a:cs typeface="Reprise Stamp"/>
            </a:endParaRPr>
          </a:p>
          <a:p>
            <a:r>
              <a:rPr lang="en-US" sz="2400" dirty="0" smtClean="0">
                <a:latin typeface="Reprise Stamp"/>
                <a:cs typeface="Reprise Stamp"/>
              </a:rPr>
              <a:t> </a:t>
            </a:r>
          </a:p>
          <a:p>
            <a:r>
              <a:rPr lang="en-US" sz="2400" dirty="0" smtClean="0">
                <a:latin typeface="Reprise Stamp"/>
                <a:cs typeface="Reprise Stamp"/>
              </a:rPr>
              <a:t>   Winning seven</a:t>
            </a:r>
          </a:p>
          <a:p>
            <a:r>
              <a:rPr lang="en-US" dirty="0" smtClean="0"/>
              <a:t>                     (Including):</a:t>
            </a:r>
          </a:p>
          <a:p>
            <a:endParaRPr lang="en-US" dirty="0" smtClean="0"/>
          </a:p>
          <a:p>
            <a:r>
              <a:rPr lang="en-US" sz="2400" dirty="0">
                <a:latin typeface="Reprise Stamp"/>
                <a:cs typeface="Reprise Stamp"/>
              </a:rPr>
              <a:t> </a:t>
            </a:r>
            <a:r>
              <a:rPr lang="en-US" sz="2400" dirty="0" smtClean="0">
                <a:latin typeface="Reprise Stamp"/>
                <a:cs typeface="Reprise Stamp"/>
              </a:rPr>
              <a:t> Bryan Cranston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 Best Lead Actor in A Drama</a:t>
            </a:r>
          </a:p>
          <a:p>
            <a:r>
              <a:rPr lang="en-US" dirty="0" smtClean="0"/>
              <a:t>        Series (3 consecutive years)</a:t>
            </a:r>
          </a:p>
          <a:p>
            <a:endParaRPr lang="en-US" sz="2400" dirty="0" smtClean="0"/>
          </a:p>
          <a:p>
            <a:r>
              <a:rPr lang="en-US" sz="2400" dirty="0" smtClean="0">
                <a:latin typeface="Reprise Stamp"/>
                <a:cs typeface="Reprise Stamp"/>
              </a:rPr>
              <a:t>     Aaron Paul</a:t>
            </a:r>
            <a:endParaRPr lang="en-US" dirty="0" smtClean="0"/>
          </a:p>
          <a:p>
            <a:r>
              <a:rPr lang="en-US" dirty="0" smtClean="0"/>
              <a:t>             Best Supporting Actor </a:t>
            </a:r>
          </a:p>
          <a:p>
            <a:r>
              <a:rPr lang="en-US" dirty="0" smtClean="0"/>
              <a:t>                In A Drama Series </a:t>
            </a:r>
          </a:p>
          <a:p>
            <a:r>
              <a:rPr lang="en-US" dirty="0" smtClean="0"/>
              <a:t>             (2 consecutives years)</a:t>
            </a:r>
          </a:p>
          <a:p>
            <a:endParaRPr lang="en-US" dirty="0" smtClean="0"/>
          </a:p>
        </p:txBody>
      </p:sp>
      <p:pic>
        <p:nvPicPr>
          <p:cNvPr id="4" name="Picture 3" descr="tumblr_m9yzwiyASy1ra9tolo5_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18" y="762000"/>
            <a:ext cx="3987801" cy="5317067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533" y="931333"/>
            <a:ext cx="733213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Reprise Stamp"/>
                <a:cs typeface="Reprise Stamp"/>
              </a:rPr>
              <a:t>“Breaking Bad” currently has</a:t>
            </a:r>
          </a:p>
          <a:p>
            <a:r>
              <a:rPr lang="en-US" sz="2400" dirty="0" smtClean="0"/>
              <a:t> 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1000" dirty="0"/>
              <a:t> </a:t>
            </a:r>
            <a:r>
              <a:rPr lang="en-US" sz="1000" dirty="0" smtClean="0"/>
              <a:t>   </a:t>
            </a:r>
          </a:p>
          <a:p>
            <a:pPr algn="ctr"/>
            <a:r>
              <a:rPr lang="en-US" sz="2400" dirty="0" smtClean="0"/>
              <a:t>And according to </a:t>
            </a:r>
            <a:r>
              <a:rPr lang="en-US" sz="2400" dirty="0" err="1" smtClean="0"/>
              <a:t>Socialbaker</a:t>
            </a:r>
            <a:r>
              <a:rPr lang="en-US" sz="2400" dirty="0" smtClean="0"/>
              <a:t>,</a:t>
            </a:r>
          </a:p>
          <a:p>
            <a:pPr algn="ctr"/>
            <a:r>
              <a:rPr lang="en-US" sz="2400" dirty="0" smtClean="0"/>
              <a:t>“Breaking Bad” gains</a:t>
            </a:r>
          </a:p>
          <a:p>
            <a:pPr algn="ctr"/>
            <a:r>
              <a:rPr lang="en-US" sz="1200" dirty="0" smtClean="0"/>
              <a:t> </a:t>
            </a:r>
          </a:p>
          <a:p>
            <a:pPr algn="ctr"/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147,340</a:t>
            </a:r>
            <a:r>
              <a:rPr lang="en-US" sz="3600" dirty="0" smtClean="0">
                <a:latin typeface="Reprise Stamp"/>
                <a:cs typeface="Reprise Stamp"/>
              </a:rPr>
              <a:t> </a:t>
            </a:r>
          </a:p>
          <a:p>
            <a:pPr algn="ctr"/>
            <a:r>
              <a:rPr lang="en-US" sz="800" dirty="0" smtClean="0">
                <a:latin typeface="Reprise Stamp"/>
                <a:cs typeface="Reprise Stamp"/>
              </a:rPr>
              <a:t> </a:t>
            </a:r>
          </a:p>
          <a:p>
            <a:pPr algn="ctr"/>
            <a:r>
              <a:rPr lang="en-US" sz="2400" dirty="0" smtClean="0"/>
              <a:t>  “Likes” or “Followers” a month.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587267">
            <a:off x="1115134" y="1870866"/>
            <a:ext cx="383503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3,667,203</a:t>
            </a:r>
          </a:p>
          <a:p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ikes” on </a:t>
            </a:r>
            <a:r>
              <a:rPr lang="en-US" sz="3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Facebook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10866">
            <a:off x="4284136" y="2336697"/>
            <a:ext cx="39285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180,243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“Followers” on Twitter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5933" y="863600"/>
            <a:ext cx="72136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Reprise Stamp"/>
                <a:cs typeface="Reprise Stamp"/>
              </a:rPr>
              <a:t>The numbers show Success</a:t>
            </a:r>
          </a:p>
          <a:p>
            <a:pPr algn="ctr"/>
            <a:endParaRPr lang="en-US" sz="3200" dirty="0" smtClean="0">
              <a:latin typeface="Reprise Stamp"/>
              <a:cs typeface="Reprise Stamp"/>
            </a:endParaRPr>
          </a:p>
          <a:p>
            <a:pPr algn="ctr"/>
            <a:endParaRPr lang="en-US" sz="3200" dirty="0" smtClean="0">
              <a:latin typeface="Reprise Stamp"/>
              <a:cs typeface="Reprise Stamp"/>
            </a:endParaRPr>
          </a:p>
          <a:p>
            <a:pPr algn="ctr"/>
            <a:endParaRPr lang="en-US" sz="3200" dirty="0" smtClean="0">
              <a:latin typeface="Reprise Stamp"/>
              <a:cs typeface="Reprise Stamp"/>
            </a:endParaRPr>
          </a:p>
          <a:p>
            <a:pPr algn="ctr"/>
            <a:endParaRPr lang="en-US" sz="3200" dirty="0" smtClean="0">
              <a:latin typeface="Reprise Stamp"/>
              <a:cs typeface="Reprise Stamp"/>
            </a:endParaRPr>
          </a:p>
          <a:p>
            <a:pPr algn="ctr"/>
            <a:endParaRPr lang="en-US" sz="3200" dirty="0" smtClean="0">
              <a:latin typeface="Reprise Stamp"/>
              <a:cs typeface="Reprise Stamp"/>
            </a:endParaRPr>
          </a:p>
          <a:p>
            <a:pPr algn="ctr"/>
            <a:endParaRPr lang="en-US" sz="3200" dirty="0" smtClean="0">
              <a:latin typeface="Reprise Stamp"/>
              <a:cs typeface="Reprise Stamp"/>
            </a:endParaRPr>
          </a:p>
          <a:p>
            <a:pPr algn="ctr"/>
            <a:endParaRPr lang="en-US" sz="3200" dirty="0">
              <a:latin typeface="Reprise Stamp"/>
              <a:cs typeface="Reprise Stamp"/>
            </a:endParaRPr>
          </a:p>
          <a:p>
            <a:pPr algn="ctr"/>
            <a:endParaRPr lang="en-US" sz="3200" dirty="0" smtClean="0">
              <a:latin typeface="Reprise Stamp"/>
              <a:cs typeface="Reprise Stamp"/>
            </a:endParaRPr>
          </a:p>
          <a:p>
            <a:pPr algn="ctr"/>
            <a:r>
              <a:rPr lang="en-US" sz="3200" dirty="0" smtClean="0">
                <a:latin typeface="Reprise Stamp"/>
                <a:cs typeface="Reprise Stamp"/>
              </a:rPr>
              <a:t>But what are people saying?</a:t>
            </a:r>
            <a:endParaRPr lang="en-US" sz="3200" dirty="0">
              <a:latin typeface="Reprise Stamp"/>
              <a:cs typeface="Reprise Stamp"/>
            </a:endParaRPr>
          </a:p>
        </p:txBody>
      </p:sp>
      <p:pic>
        <p:nvPicPr>
          <p:cNvPr id="3" name="Picture 2" descr="tumblr_lriw85E5Vg1qdolrbo1_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841500"/>
            <a:ext cx="6350000" cy="3175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45067"/>
            <a:ext cx="741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“We have </a:t>
            </a:r>
            <a:r>
              <a:rPr lang="en-US" sz="2400" dirty="0"/>
              <a:t>elements of an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average American family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/>
              <a:t>injected into a world so abstract to their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own </a:t>
            </a:r>
            <a:r>
              <a:rPr lang="en-US" sz="2400" dirty="0"/>
              <a:t>reality that it becomes a further study in</a:t>
            </a:r>
            <a:r>
              <a:rPr lang="en-US" sz="2400" dirty="0" smtClean="0"/>
              <a:t> our</a:t>
            </a:r>
          </a:p>
          <a:p>
            <a:pPr algn="ctr"/>
            <a:r>
              <a:rPr lang="en-US" sz="1000" dirty="0"/>
              <a:t> </a:t>
            </a:r>
            <a:r>
              <a:rPr lang="en-US" sz="1000" dirty="0" smtClean="0"/>
              <a:t> </a:t>
            </a:r>
          </a:p>
          <a:p>
            <a:pPr algn="ctr"/>
            <a:r>
              <a:rPr lang="en-US" sz="3600" dirty="0" smtClean="0">
                <a:solidFill>
                  <a:srgbClr val="558ED5"/>
                </a:solidFill>
                <a:latin typeface="Reprise Stamp"/>
                <a:cs typeface="Reprise Stamp"/>
              </a:rPr>
              <a:t>principle character</a:t>
            </a:r>
            <a:r>
              <a:rPr lang="en-US" sz="2400" dirty="0" smtClean="0"/>
              <a:t>…”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3576612"/>
            <a:ext cx="7264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“[It] is </a:t>
            </a:r>
            <a:r>
              <a:rPr lang="en-US" sz="2400" dirty="0"/>
              <a:t>such a respected and popular show, because it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develops 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characters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 </a:t>
            </a:r>
          </a:p>
          <a:p>
            <a:pPr algn="ctr"/>
            <a:r>
              <a:rPr lang="en-US" sz="2400" dirty="0" smtClean="0"/>
              <a:t>in </a:t>
            </a:r>
            <a:r>
              <a:rPr lang="en-US" sz="2400" dirty="0"/>
              <a:t>an amazing way. People fully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understand 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and 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care</a:t>
            </a:r>
          </a:p>
          <a:p>
            <a:pPr algn="ctr"/>
            <a:r>
              <a:rPr lang="en-US" sz="3600" dirty="0" smtClean="0">
                <a:latin typeface="Reprise Stamp"/>
                <a:cs typeface="Reprise Stamp"/>
              </a:rPr>
              <a:t> </a:t>
            </a:r>
            <a:r>
              <a:rPr lang="en-US" sz="2400" dirty="0"/>
              <a:t>about </a:t>
            </a:r>
            <a:r>
              <a:rPr lang="en-US" sz="2400" dirty="0" smtClean="0"/>
              <a:t>Walter [and] Jesse</a:t>
            </a:r>
            <a:r>
              <a:rPr lang="en-US" sz="2400" dirty="0"/>
              <a:t>,</a:t>
            </a:r>
            <a:r>
              <a:rPr lang="en-US" sz="2400" dirty="0" smtClean="0"/>
              <a:t> … They </a:t>
            </a:r>
            <a:r>
              <a:rPr lang="en-US" sz="2400" dirty="0"/>
              <a:t>are so </a:t>
            </a:r>
            <a:r>
              <a:rPr lang="en-US" sz="2400" dirty="0" err="1" smtClean="0"/>
              <a:t>relateable</a:t>
            </a:r>
            <a:r>
              <a:rPr lang="en-US" sz="2400" dirty="0" smtClean="0"/>
              <a:t>…”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3207280"/>
            <a:ext cx="167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(Body)"/>
                <a:cs typeface="Calibri (Body)"/>
              </a:rPr>
              <a:t>-Mark Geller</a:t>
            </a:r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6052669"/>
            <a:ext cx="167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b="1" dirty="0" smtClean="0"/>
              <a:t> </a:t>
            </a:r>
            <a:r>
              <a:rPr lang="en-US" dirty="0" smtClean="0"/>
              <a:t>Andy </a:t>
            </a:r>
            <a:r>
              <a:rPr lang="en-US" dirty="0" err="1" smtClean="0"/>
              <a:t>Searles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7223" y="465667"/>
            <a:ext cx="738011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“It's funny,</a:t>
            </a:r>
          </a:p>
          <a:p>
            <a:r>
              <a:rPr lang="en-US" sz="2800" dirty="0" smtClean="0"/>
              <a:t>       I don't have </a:t>
            </a:r>
            <a:r>
              <a:rPr lang="en-US" sz="3200" dirty="0" smtClean="0">
                <a:solidFill>
                  <a:srgbClr val="FEBDCF"/>
                </a:solidFill>
                <a:latin typeface="Rockwell Extra Bold"/>
                <a:cs typeface="Rockwell Extra Bold"/>
              </a:rPr>
              <a:t>young girls </a:t>
            </a:r>
            <a:r>
              <a:rPr lang="en-US" sz="2800" dirty="0" smtClean="0"/>
              <a:t>running up to </a:t>
            </a:r>
          </a:p>
          <a:p>
            <a:r>
              <a:rPr lang="en-US" sz="2800" dirty="0" smtClean="0"/>
              <a:t>                       me screaming and crying,</a:t>
            </a:r>
          </a:p>
          <a:p>
            <a:r>
              <a:rPr lang="en-US" sz="2800" dirty="0" smtClean="0"/>
              <a:t>     I have 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grown men </a:t>
            </a:r>
            <a:r>
              <a:rPr lang="en-US" sz="2800" dirty="0" smtClean="0"/>
              <a:t>running up to me      </a:t>
            </a:r>
          </a:p>
          <a:p>
            <a:r>
              <a:rPr lang="en-US" sz="2800" dirty="0" smtClean="0"/>
              <a:t>                 screaming and crying. I love it, though.”             </a:t>
            </a:r>
          </a:p>
          <a:p>
            <a:r>
              <a:rPr lang="en-US" sz="2800" dirty="0" smtClean="0"/>
              <a:t>                                                                        </a:t>
            </a:r>
            <a:r>
              <a:rPr lang="en-US" sz="1600" dirty="0" smtClean="0"/>
              <a:t>-Aaron Paul</a:t>
            </a:r>
            <a:endParaRPr lang="en-US" sz="1600" dirty="0"/>
          </a:p>
        </p:txBody>
      </p:sp>
      <p:pic>
        <p:nvPicPr>
          <p:cNvPr id="5" name="Picture 4" descr="pinkman-jesseface-1 (dragged)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334" y="3312196"/>
            <a:ext cx="5856111" cy="3302847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7056" y="976322"/>
            <a:ext cx="38961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“[He] can pull off anything… He does so many horrible things and the fans are still like: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algn="r"/>
            <a:r>
              <a:rPr lang="en-US" sz="2000" dirty="0" smtClean="0"/>
              <a:t>-Aaron Paul</a:t>
            </a:r>
          </a:p>
          <a:p>
            <a:pPr algn="r"/>
            <a:r>
              <a:rPr lang="en-US" sz="2000" dirty="0" smtClean="0"/>
              <a:t>Rolling Stone, Issue 1163</a:t>
            </a:r>
          </a:p>
          <a:p>
            <a:endParaRPr lang="en-US" sz="2000" dirty="0"/>
          </a:p>
        </p:txBody>
      </p:sp>
      <p:pic>
        <p:nvPicPr>
          <p:cNvPr id="6" name="Picture 5" descr="240px-Walter_Whit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21" y="835162"/>
            <a:ext cx="3637606" cy="48501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101118">
            <a:off x="4886291" y="3443112"/>
            <a:ext cx="3532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3D69B"/>
                </a:solidFill>
                <a:latin typeface="Reprise Stamp"/>
                <a:cs typeface="Reprise Stamp"/>
              </a:rPr>
              <a:t>‘YEAH, WALT! POISON THAT KID!’ </a:t>
            </a:r>
            <a:r>
              <a:rPr lang="en-US" sz="2000" dirty="0" smtClean="0">
                <a:solidFill>
                  <a:srgbClr val="FFFFFF"/>
                </a:solidFill>
                <a:latin typeface="Reprise Stamp"/>
                <a:cs typeface="Reprise Stamp"/>
              </a:rPr>
              <a:t>”</a:t>
            </a:r>
            <a:endParaRPr lang="en-US" sz="2000" dirty="0">
              <a:solidFill>
                <a:srgbClr val="FFFFFF"/>
              </a:solidFill>
              <a:latin typeface="Reprise Stamp"/>
              <a:cs typeface="Reprise Stamp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5222" y="508000"/>
            <a:ext cx="618066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TWITTER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“It would be nice if it was possible to miss a human being as much as 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Breaking Bad.”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dirty="0" smtClean="0"/>
              <a:t>“There's no way smoking meth is as addictive or stressful as watching </a:t>
            </a:r>
            <a:r>
              <a:rPr lang="en-US" sz="2000" b="1" dirty="0" smtClean="0"/>
              <a:t>Breaking Bad.”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“Sitting in biology. Hear familiar terms. How do I know this? Realization. ‪ Thanks ‪#BB for helping with education.</a:t>
            </a:r>
            <a:r>
              <a:rPr lang="en-US" sz="2000" dirty="0" smtClean="0"/>
              <a:t>”</a:t>
            </a:r>
          </a:p>
          <a:p>
            <a:pPr algn="ctr"/>
            <a:endParaRPr lang="en-US" sz="2000" dirty="0" smtClean="0">
              <a:solidFill>
                <a:srgbClr val="FEBDCF"/>
              </a:solidFill>
            </a:endParaRPr>
          </a:p>
          <a:p>
            <a:pPr algn="ctr"/>
            <a:r>
              <a:rPr lang="en-US" sz="2000" dirty="0" smtClean="0">
                <a:solidFill>
                  <a:srgbClr val="FEBDCF"/>
                </a:solidFill>
              </a:rPr>
              <a:t>“If someone asks if you watch Breaking Bad, it means they want to converse with you, so if you don't watch it you're letting them down.”</a:t>
            </a:r>
          </a:p>
          <a:p>
            <a:pPr algn="ctr"/>
            <a:endParaRPr lang="en-US" sz="2000" dirty="0" smtClean="0">
              <a:solidFill>
                <a:srgbClr val="558ED5"/>
              </a:solidFill>
            </a:endParaRPr>
          </a:p>
          <a:p>
            <a:pPr algn="ctr"/>
            <a:r>
              <a:rPr lang="en-US" sz="2000" dirty="0" smtClean="0">
                <a:solidFill>
                  <a:srgbClr val="558ED5"/>
                </a:solidFill>
              </a:rPr>
              <a:t>“HOLY ‪#BREAKINGBAD!! My heart is racing faster than a racehorse who has to pee but cant pee on the track because its potty trained!”</a:t>
            </a:r>
            <a:endParaRPr lang="en-US" sz="2000" dirty="0">
              <a:solidFill>
                <a:srgbClr val="558ED5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2111" y="917222"/>
            <a:ext cx="7986889" cy="4770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E581AB"/>
                </a:solidFill>
              </a:rPr>
              <a:t> It wasn’t my typical television indulgence,</a:t>
            </a:r>
          </a:p>
          <a:p>
            <a:pPr algn="ctr"/>
            <a:r>
              <a:rPr lang="en-US" sz="2200" dirty="0" smtClean="0">
                <a:solidFill>
                  <a:srgbClr val="E581AB"/>
                </a:solidFill>
              </a:rPr>
              <a:t> developing a story based on  </a:t>
            </a:r>
          </a:p>
          <a:p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Heiti TC Light"/>
                <a:cs typeface="Heiti TC Light"/>
              </a:rPr>
              <a:t>drugs, power, money, violence, &amp; deception</a:t>
            </a:r>
            <a:r>
              <a:rPr lang="en-US" sz="2800" dirty="0" smtClean="0">
                <a:solidFill>
                  <a:srgbClr val="FDEADA"/>
                </a:solidFill>
                <a:latin typeface="Heiti TC Light"/>
                <a:cs typeface="Heiti TC Light"/>
              </a:rPr>
              <a:t>.</a:t>
            </a:r>
            <a:r>
              <a:rPr lang="en-US" sz="2800" dirty="0" smtClean="0">
                <a:solidFill>
                  <a:srgbClr val="E581AB"/>
                </a:solidFill>
                <a:latin typeface="Heiti TC Light"/>
                <a:cs typeface="Heiti TC Light"/>
              </a:rPr>
              <a:t> </a:t>
            </a:r>
          </a:p>
          <a:p>
            <a:pPr algn="ctr"/>
            <a:endParaRPr lang="en-US" sz="2200" dirty="0" smtClean="0">
              <a:solidFill>
                <a:srgbClr val="E581AB"/>
              </a:solidFill>
            </a:endParaRPr>
          </a:p>
          <a:p>
            <a:pPr algn="ctr"/>
            <a:r>
              <a:rPr lang="en-US" sz="2200" dirty="0" smtClean="0">
                <a:solidFill>
                  <a:srgbClr val="E581AB"/>
                </a:solidFill>
              </a:rPr>
              <a:t>But the thing I developed the most was </a:t>
            </a:r>
          </a:p>
          <a:p>
            <a:pPr algn="ctr"/>
            <a:r>
              <a:rPr lang="en-US" sz="2200" dirty="0" smtClean="0">
                <a:solidFill>
                  <a:srgbClr val="E581AB"/>
                </a:solidFill>
              </a:rPr>
              <a:t>love for the characters.</a:t>
            </a:r>
          </a:p>
          <a:p>
            <a:pPr algn="ctr"/>
            <a:endParaRPr lang="en-US" sz="2200" dirty="0" smtClean="0">
              <a:solidFill>
                <a:srgbClr val="E581AB"/>
              </a:solidFill>
            </a:endParaRPr>
          </a:p>
          <a:p>
            <a:pPr algn="ctr"/>
            <a:r>
              <a:rPr lang="en-US" sz="2200" dirty="0" smtClean="0">
                <a:solidFill>
                  <a:srgbClr val="E581AB"/>
                </a:solidFill>
              </a:rPr>
              <a:t> I witnessed each character’s </a:t>
            </a:r>
          </a:p>
          <a:p>
            <a:pPr algn="ctr"/>
            <a:r>
              <a:rPr lang="en-US" sz="2800" dirty="0" smtClean="0">
                <a:solidFill>
                  <a:srgbClr val="FDEADA"/>
                </a:solidFill>
                <a:latin typeface="Heiti TC Light"/>
                <a:cs typeface="Heiti TC Light"/>
              </a:rPr>
              <a:t>struggle and development</a:t>
            </a:r>
            <a:r>
              <a:rPr lang="en-US" sz="2200" dirty="0" smtClean="0">
                <a:solidFill>
                  <a:srgbClr val="FDEADA"/>
                </a:solidFill>
              </a:rPr>
              <a:t>,</a:t>
            </a:r>
          </a:p>
          <a:p>
            <a:pPr algn="ctr"/>
            <a:r>
              <a:rPr lang="en-US" sz="2200" dirty="0" smtClean="0">
                <a:solidFill>
                  <a:srgbClr val="E581AB"/>
                </a:solidFill>
              </a:rPr>
              <a:t> felt every emotional experience deeply.</a:t>
            </a:r>
          </a:p>
          <a:p>
            <a:pPr algn="ctr"/>
            <a:r>
              <a:rPr lang="en-US" sz="2200" dirty="0" smtClean="0">
                <a:solidFill>
                  <a:srgbClr val="E581AB"/>
                </a:solidFill>
              </a:rPr>
              <a:t> </a:t>
            </a:r>
          </a:p>
          <a:p>
            <a:pPr algn="ctr"/>
            <a:r>
              <a:rPr lang="en-US" sz="2200" dirty="0" smtClean="0">
                <a:solidFill>
                  <a:srgbClr val="E581AB"/>
                </a:solidFill>
              </a:rPr>
              <a:t>They became real to me. And for the first time,</a:t>
            </a:r>
          </a:p>
          <a:p>
            <a:pPr algn="ctr"/>
            <a:r>
              <a:rPr lang="en-US" sz="2800" dirty="0" smtClean="0">
                <a:solidFill>
                  <a:srgbClr val="E581AB"/>
                </a:solidFill>
              </a:rPr>
              <a:t> </a:t>
            </a:r>
            <a:r>
              <a:rPr lang="en-US" sz="2800" dirty="0" smtClean="0">
                <a:solidFill>
                  <a:srgbClr val="FDEADA"/>
                </a:solidFill>
                <a:latin typeface="Heiti TC Light"/>
                <a:cs typeface="Heiti TC Light"/>
              </a:rPr>
              <a:t>I didn’t feel so alone</a:t>
            </a:r>
            <a:r>
              <a:rPr lang="en-US" sz="2800" dirty="0" smtClean="0">
                <a:solidFill>
                  <a:srgbClr val="FDEADA"/>
                </a:solidFill>
              </a:rPr>
              <a:t>.</a:t>
            </a:r>
            <a:endParaRPr lang="en-US" sz="2800" dirty="0">
              <a:solidFill>
                <a:srgbClr val="FDEADA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king-bad-ab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954" y="243777"/>
            <a:ext cx="5080000" cy="3352800"/>
          </a:xfrm>
          <a:prstGeom prst="rect">
            <a:avLst/>
          </a:prstGeom>
        </p:spPr>
      </p:pic>
      <p:pic>
        <p:nvPicPr>
          <p:cNvPr id="4" name="Picture 3" descr="tumblr_mbly0eMk1a1rsoq7ho1_128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954" y="3596577"/>
            <a:ext cx="5236267" cy="2965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243777"/>
            <a:ext cx="338562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 “We’re taught from a</a:t>
            </a:r>
            <a:r>
              <a:rPr lang="en-US" sz="2400" dirty="0" smtClean="0"/>
              <a:t>   </a:t>
            </a:r>
          </a:p>
          <a:p>
            <a:pPr>
              <a:buNone/>
            </a:pPr>
            <a:r>
              <a:rPr lang="en-US" sz="2400" dirty="0" smtClean="0"/>
              <a:t>     very </a:t>
            </a:r>
            <a:r>
              <a:rPr lang="en-US" sz="2400" dirty="0" smtClean="0"/>
              <a:t>early age by society,</a:t>
            </a:r>
            <a:r>
              <a:rPr lang="en-US" sz="2400" dirty="0" smtClean="0"/>
              <a:t> by </a:t>
            </a:r>
            <a:r>
              <a:rPr lang="en-US" sz="2400" dirty="0" smtClean="0"/>
              <a:t>our parents,</a:t>
            </a:r>
            <a:r>
              <a:rPr lang="en-US" sz="2400" dirty="0" smtClean="0"/>
              <a:t>  </a:t>
            </a:r>
          </a:p>
          <a:p>
            <a:pPr>
              <a:buNone/>
            </a:pPr>
            <a:r>
              <a:rPr lang="en-US" sz="2400" dirty="0" smtClean="0"/>
              <a:t>          by teachers</a:t>
            </a:r>
          </a:p>
          <a:p>
            <a:pPr>
              <a:buNone/>
            </a:pPr>
            <a:endParaRPr lang="en-US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Reprise Stamp"/>
              <a:cs typeface="Reprise Stamp"/>
            </a:endParaRPr>
          </a:p>
          <a:p>
            <a:pPr>
              <a:buNone/>
            </a:pPr>
            <a:r>
              <a:rPr lang="en-US" sz="2000" dirty="0" smtClean="0"/>
              <a:t>to 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edit things </a:t>
            </a:r>
            <a:r>
              <a:rPr lang="en-US" dirty="0" smtClean="0"/>
              <a:t>we    </a:t>
            </a:r>
          </a:p>
          <a:p>
            <a:pPr>
              <a:buNone/>
            </a:pP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andwriting - Dakota"/>
                <a:cs typeface="Handwriting - Dakota"/>
              </a:rPr>
              <a:t>   think</a:t>
            </a:r>
            <a:r>
              <a:rPr lang="en-US" dirty="0" smtClean="0"/>
              <a:t>, 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                </a:t>
            </a:r>
            <a:r>
              <a:rPr lang="en-US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nell Roundhand"/>
                <a:cs typeface="Snell Roundhand"/>
              </a:rPr>
              <a:t>feel</a:t>
            </a:r>
            <a:r>
              <a:rPr lang="en-US" sz="4000" dirty="0" smtClean="0">
                <a:latin typeface="Snell Roundhand"/>
                <a:cs typeface="Snell Roundhand"/>
              </a:rPr>
              <a:t>,</a:t>
            </a:r>
          </a:p>
          <a:p>
            <a:pPr>
              <a:buNone/>
            </a:pPr>
            <a:r>
              <a:rPr lang="en-US" sz="4000" dirty="0" smtClean="0">
                <a:latin typeface="Snell Roundhand"/>
                <a:cs typeface="Snell Roundhand"/>
              </a:rPr>
              <a:t>        </a:t>
            </a:r>
            <a:r>
              <a:rPr lang="en-US" dirty="0" smtClean="0"/>
              <a:t>&amp;</a:t>
            </a:r>
            <a:r>
              <a:rPr lang="en-US" dirty="0" smtClean="0"/>
              <a:t> </a:t>
            </a: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Jazz LET"/>
                <a:cs typeface="Jazz LET"/>
              </a:rPr>
              <a:t>do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200" b="1" dirty="0" smtClean="0"/>
              <a:t>We </a:t>
            </a:r>
            <a:r>
              <a:rPr lang="en-US" sz="3200" b="1" dirty="0" smtClean="0"/>
              <a:t>live a life</a:t>
            </a:r>
            <a:r>
              <a:rPr lang="en-US" sz="3200" b="1" dirty="0" smtClean="0"/>
              <a:t>              </a:t>
            </a:r>
          </a:p>
          <a:p>
            <a:pPr>
              <a:buNone/>
            </a:pPr>
            <a:r>
              <a:rPr lang="en-US" sz="3200" b="1" dirty="0" smtClean="0"/>
              <a:t>             of </a:t>
            </a:r>
            <a:r>
              <a:rPr lang="en-US" sz="3200" b="1" dirty="0" smtClean="0"/>
              <a:t>editing</a:t>
            </a:r>
            <a:r>
              <a:rPr lang="en-US" sz="3200" b="1" dirty="0" smtClean="0"/>
              <a:t>.</a:t>
            </a:r>
          </a:p>
          <a:p>
            <a:pPr algn="ctr">
              <a:buNone/>
            </a:pPr>
            <a:r>
              <a:rPr lang="en-US" sz="3200" b="1" dirty="0" smtClean="0"/>
              <a:t>…</a:t>
            </a:r>
            <a:endParaRPr lang="en-US" sz="3200" dirty="0"/>
          </a:p>
        </p:txBody>
      </p:sp>
    </p:spTree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077" y="531994"/>
            <a:ext cx="779235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  </a:t>
            </a:r>
            <a:r>
              <a:rPr lang="en-US" sz="2400" dirty="0" smtClean="0"/>
              <a:t> 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   … </a:t>
            </a:r>
            <a:r>
              <a:rPr lang="en-US" sz="2800" dirty="0" smtClean="0">
                <a:solidFill>
                  <a:srgbClr val="FCD5B5"/>
                </a:solidFill>
              </a:rPr>
              <a:t>Theologically</a:t>
            </a:r>
            <a:r>
              <a:rPr lang="en-US" sz="2400" dirty="0" smtClean="0"/>
              <a:t>, I think [Breaking Bad] puts up a mirror to         </a:t>
            </a:r>
          </a:p>
          <a:p>
            <a:pPr algn="just">
              <a:buNone/>
            </a:pPr>
            <a:r>
              <a:rPr lang="en-US" sz="2400" dirty="0" smtClean="0"/>
              <a:t>                  society that, given the right set of circumstances, 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             I think </a:t>
            </a:r>
            <a:r>
              <a:rPr lang="en-US" sz="3600" dirty="0" smtClean="0">
                <a:solidFill>
                  <a:srgbClr val="C3D69B"/>
                </a:solidFill>
                <a:latin typeface="Reprise Stamp"/>
                <a:cs typeface="Reprise Stamp"/>
              </a:rPr>
              <a:t>anyone </a:t>
            </a:r>
            <a:r>
              <a:rPr lang="en-US" sz="3600" dirty="0" smtClean="0">
                <a:latin typeface="Reprise Stamp"/>
                <a:cs typeface="Reprise Stamp"/>
              </a:rPr>
              <a:t>&amp; </a:t>
            </a:r>
            <a:r>
              <a:rPr lang="en-US" sz="3600" dirty="0" smtClean="0">
                <a:solidFill>
                  <a:srgbClr val="C3D69B"/>
                </a:solidFill>
                <a:latin typeface="Reprise Stamp"/>
                <a:cs typeface="Reprise Stamp"/>
              </a:rPr>
              <a:t>everyone </a:t>
            </a:r>
          </a:p>
          <a:p>
            <a:pPr algn="just">
              <a:buNone/>
            </a:pPr>
            <a:r>
              <a:rPr lang="en-US" sz="2400" dirty="0" smtClean="0">
                <a:latin typeface="Reprise Stamp"/>
                <a:cs typeface="Reprise Stamp"/>
              </a:rPr>
              <a:t>								        		</a:t>
            </a:r>
            <a:r>
              <a:rPr lang="en-US" sz="2400" dirty="0" smtClean="0"/>
              <a:t>has a little darkness inside </a:t>
            </a:r>
            <a:r>
              <a:rPr lang="en-US" sz="2400" dirty="0" smtClean="0"/>
              <a:t>them</a:t>
            </a:r>
          </a:p>
          <a:p>
            <a:pPr algn="just">
              <a:buNone/>
            </a:pPr>
            <a:r>
              <a:rPr lang="en-US" sz="2400" dirty="0" smtClean="0"/>
              <a:t>;</a:t>
            </a:r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	Given the right set of circumstances, that little person in                     </a:t>
            </a:r>
          </a:p>
          <a:p>
            <a:pPr algn="just">
              <a:buNone/>
            </a:pPr>
            <a:r>
              <a:rPr lang="en-US" sz="2400" dirty="0" smtClean="0"/>
              <a:t>		you can come alive, thrive &amp; live </a:t>
            </a:r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Heiti TC Light"/>
                <a:cs typeface="Heiti TC Light"/>
              </a:rPr>
              <a:t>within you</a:t>
            </a:r>
            <a:r>
              <a:rPr lang="en-US" sz="2400" dirty="0" smtClean="0"/>
              <a:t>.”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693871" y="5671862"/>
            <a:ext cx="205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-Bryan Cranston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9111" y="479778"/>
            <a:ext cx="780344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>
                <a:latin typeface="Calibri (Body)"/>
                <a:cs typeface="Calibri (Body)"/>
              </a:rPr>
              <a:t> I am in no means a drug lord named </a:t>
            </a:r>
            <a:r>
              <a:rPr lang="en-US" sz="23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HeisenburG</a:t>
            </a:r>
            <a:r>
              <a:rPr lang="en-US" sz="23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,</a:t>
            </a:r>
          </a:p>
          <a:p>
            <a:pPr algn="ctr"/>
            <a:r>
              <a:rPr lang="en-US" sz="2200" dirty="0" smtClean="0"/>
              <a:t> </a:t>
            </a:r>
            <a:r>
              <a:rPr lang="en-US" sz="2400" dirty="0" smtClean="0"/>
              <a:t>I’ve never lost </a:t>
            </a:r>
            <a:r>
              <a:rPr lang="en-US" sz="2400" dirty="0" smtClean="0">
                <a:solidFill>
                  <a:srgbClr val="D53937"/>
                </a:solidFill>
                <a:latin typeface="Rockwell Extra Bold"/>
                <a:cs typeface="Rockwell Extra Bold"/>
              </a:rPr>
              <a:t>everything</a:t>
            </a:r>
            <a:r>
              <a:rPr lang="en-US" sz="2400" dirty="0" smtClean="0"/>
              <a:t>, I’m not a </a:t>
            </a:r>
            <a:r>
              <a:rPr lang="en-US" sz="24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wife </a:t>
            </a:r>
            <a:r>
              <a:rPr lang="en-US" sz="2400" dirty="0" smtClean="0"/>
              <a:t>whose husband has cancer, a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police officer</a:t>
            </a:r>
            <a:r>
              <a:rPr lang="en-US" sz="2400" dirty="0" smtClean="0"/>
              <a:t>, or an </a:t>
            </a:r>
            <a:r>
              <a:rPr lang="en-US" sz="2400" b="1" dirty="0" smtClean="0">
                <a:solidFill>
                  <a:srgbClr val="EFDD46"/>
                </a:solidFill>
                <a:latin typeface="Ayuthaya"/>
                <a:cs typeface="Ayuthaya"/>
              </a:rPr>
              <a:t>owner</a:t>
            </a:r>
            <a:r>
              <a:rPr lang="en-US" sz="2400" dirty="0" smtClean="0"/>
              <a:t> of a fast food chain that sells chicken sandwiches.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    I am a </a:t>
            </a:r>
            <a:r>
              <a:rPr lang="en-US" sz="2400" b="1" dirty="0" smtClean="0">
                <a:solidFill>
                  <a:srgbClr val="FEBDCF"/>
                </a:solidFill>
                <a:latin typeface="Heiti TC Light"/>
                <a:cs typeface="Heiti TC Light"/>
              </a:rPr>
              <a:t>human being</a:t>
            </a:r>
            <a:r>
              <a:rPr lang="en-US" sz="2400" dirty="0" smtClean="0">
                <a:solidFill>
                  <a:srgbClr val="FEBDCF"/>
                </a:solidFill>
              </a:rPr>
              <a:t> </a:t>
            </a:r>
            <a:r>
              <a:rPr lang="en-US" sz="2400" dirty="0" smtClean="0"/>
              <a:t>with very real feelings. </a:t>
            </a:r>
          </a:p>
          <a:p>
            <a:pPr algn="ctr"/>
            <a:r>
              <a:rPr lang="en-US" sz="2400" dirty="0" smtClean="0"/>
              <a:t>Through “Breaking Bad” I can witness the </a:t>
            </a:r>
            <a:r>
              <a:rPr lang="en-US" sz="2400" dirty="0" smtClean="0">
                <a:solidFill>
                  <a:srgbClr val="E581AB"/>
                </a:solidFill>
              </a:rPr>
              <a:t>struggle </a:t>
            </a:r>
            <a:r>
              <a:rPr lang="en-US" sz="2400" dirty="0" smtClean="0"/>
              <a:t>of someone else’s life and realize that </a:t>
            </a:r>
          </a:p>
          <a:p>
            <a:pPr algn="ctr"/>
            <a:r>
              <a:rPr lang="en-US" sz="4000" dirty="0" smtClean="0">
                <a:solidFill>
                  <a:srgbClr val="FEBDCF"/>
                </a:solidFill>
                <a:latin typeface="Academy Engraved LET"/>
                <a:cs typeface="Academy Engraved LET"/>
              </a:rPr>
              <a:t>I’m not alone </a:t>
            </a:r>
          </a:p>
          <a:p>
            <a:pPr algn="ctr"/>
            <a:r>
              <a:rPr lang="en-US" sz="2400" dirty="0" smtClean="0"/>
              <a:t>in feeling the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800" dirty="0" smtClean="0">
                <a:solidFill>
                  <a:srgbClr val="E581AB"/>
                </a:solidFill>
                <a:latin typeface="Opus Chords Sans Condensed" charset="2"/>
                <a:cs typeface="Opus Chords Sans Condensed" charset="2"/>
              </a:rPr>
              <a:t>overwhelming power </a:t>
            </a:r>
            <a:r>
              <a:rPr lang="en-US" sz="2800" dirty="0" smtClean="0">
                <a:latin typeface="Opus Chords Sans Condensed" charset="2"/>
                <a:cs typeface="Opus Chords Sans Condensed" charset="2"/>
              </a:rPr>
              <a:t>and </a:t>
            </a:r>
            <a:r>
              <a:rPr lang="en-US" sz="2800" dirty="0" smtClean="0">
                <a:solidFill>
                  <a:srgbClr val="E581AB"/>
                </a:solidFill>
                <a:latin typeface="Opus Chords Sans Condensed" charset="2"/>
                <a:cs typeface="Opus Chords Sans Condensed" charset="2"/>
              </a:rPr>
              <a:t>deception </a:t>
            </a:r>
          </a:p>
          <a:p>
            <a:pPr algn="ctr"/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Heiti TC Light"/>
                <a:cs typeface="Heiti TC Light"/>
              </a:rPr>
              <a:t>of the human mind &amp; heart. </a:t>
            </a:r>
            <a:endParaRPr lang="en-US" sz="4400" dirty="0">
              <a:solidFill>
                <a:schemeClr val="accent6">
                  <a:lumMod val="20000"/>
                  <a:lumOff val="80000"/>
                </a:schemeClr>
              </a:solidFill>
              <a:latin typeface="Heiti TC Light"/>
              <a:cs typeface="Heiti TC Light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779" y="550669"/>
            <a:ext cx="694266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 smtClean="0">
                <a:solidFill>
                  <a:srgbClr val="FEBDCF"/>
                </a:solidFill>
                <a:latin typeface="Heiti TC Light"/>
                <a:cs typeface="Heiti TC Light"/>
              </a:rPr>
              <a:t>By: Jen Chapman</a:t>
            </a:r>
            <a:endParaRPr lang="en-US" sz="6000" dirty="0">
              <a:solidFill>
                <a:srgbClr val="FEBDCF"/>
              </a:solidFill>
              <a:latin typeface="Heiti TC Light"/>
              <a:cs typeface="Heiti TC Light"/>
            </a:endParaRPr>
          </a:p>
        </p:txBody>
      </p:sp>
      <p:pic>
        <p:nvPicPr>
          <p:cNvPr id="3" name="Picture 2" descr="304306_645221140729_196314901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277" y="1566332"/>
            <a:ext cx="3134699" cy="3134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8779" y="4701031"/>
            <a:ext cx="399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Photo inspired by Walter White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8276"/>
            <a:ext cx="8229600" cy="1143000"/>
          </a:xfrm>
        </p:spPr>
        <p:txBody>
          <a:bodyPr/>
          <a:lstStyle/>
          <a:p>
            <a:r>
              <a:rPr lang="en-US" dirty="0" smtClean="0"/>
              <a:t>Sources: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43860"/>
            <a:ext cx="8229600" cy="5298557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Hiatt, Brian. "Chemical Brothers." </a:t>
            </a:r>
            <a:r>
              <a:rPr lang="en-US" sz="1800" i="1" dirty="0" smtClean="0"/>
              <a:t>Rolling Stone. Issue 1163, Aug. 16 2012: 46-52. Print.</a:t>
            </a:r>
          </a:p>
          <a:p>
            <a:r>
              <a:rPr lang="en-US" sz="1800" dirty="0" smtClean="0"/>
              <a:t>Geller, Mark, and Andy </a:t>
            </a:r>
            <a:r>
              <a:rPr lang="en-US" sz="1800" dirty="0" err="1" smtClean="0"/>
              <a:t>Searles</a:t>
            </a:r>
            <a:r>
              <a:rPr lang="en-US" sz="1800" dirty="0" smtClean="0"/>
              <a:t>. "Why do people like Breaking Bad so much? ." Oct 14 2012. , Online Posting to </a:t>
            </a:r>
            <a:r>
              <a:rPr lang="en-US" sz="1800" i="1" dirty="0" err="1" smtClean="0"/>
              <a:t>Quora</a:t>
            </a:r>
            <a:r>
              <a:rPr lang="en-US" sz="1800" i="1" dirty="0" smtClean="0"/>
              <a:t>. Web. </a:t>
            </a:r>
          </a:p>
          <a:p>
            <a:r>
              <a:rPr lang="en-US" sz="1800" dirty="0" smtClean="0"/>
              <a:t>Whitehouse, David. "Breaking Bad: Aaron Paul plays a drug-dealing killer and viewers can't get enough of him." </a:t>
            </a:r>
            <a:r>
              <a:rPr lang="en-US" sz="1800" i="1" dirty="0" smtClean="0"/>
              <a:t>The Guardian. Nov, 12 2012. Web</a:t>
            </a:r>
          </a:p>
          <a:p>
            <a:r>
              <a:rPr lang="en-US" sz="1800" dirty="0" smtClean="0"/>
              <a:t>Segal, David. "The Dark Art of ‘Breaking Bad’." </a:t>
            </a:r>
            <a:r>
              <a:rPr lang="en-US" sz="1800" i="1" dirty="0" smtClean="0"/>
              <a:t>New York Times 06 Jul 2011, Magazine. Web. </a:t>
            </a:r>
          </a:p>
          <a:p>
            <a:r>
              <a:rPr lang="en-US" sz="1800" dirty="0" smtClean="0"/>
              <a:t>Skye, Dan. "The HIGH TIMES Interview: Bryan Cranston." </a:t>
            </a:r>
            <a:r>
              <a:rPr lang="en-US" sz="1800" i="1" dirty="0" smtClean="0"/>
              <a:t>High Times. Aug. 16 2012. Magazine. Web. </a:t>
            </a:r>
          </a:p>
          <a:p>
            <a:r>
              <a:rPr lang="en-US" sz="1800" dirty="0" smtClean="0"/>
              <a:t>Harris, Will. "Bryan Cranston on Breaking </a:t>
            </a:r>
            <a:r>
              <a:rPr lang="en-US" sz="1800" dirty="0" err="1" smtClean="0"/>
              <a:t>Bad's</a:t>
            </a:r>
            <a:r>
              <a:rPr lang="en-US" sz="1800" dirty="0" smtClean="0"/>
              <a:t> craziest season and what's next." </a:t>
            </a:r>
            <a:r>
              <a:rPr lang="en-US" sz="1800" i="1" dirty="0" smtClean="0"/>
              <a:t>Onion, AV Club. 07 2012: Web.</a:t>
            </a:r>
          </a:p>
          <a:p>
            <a:r>
              <a:rPr lang="en-US" sz="1800" dirty="0" smtClean="0"/>
              <a:t>Giroux, Jack. "Bryan Cranston Talks Walter White’s Journey and Breaking </a:t>
            </a:r>
            <a:r>
              <a:rPr lang="en-US" sz="1800" dirty="0" err="1" smtClean="0"/>
              <a:t>Bad’s</a:t>
            </a:r>
            <a:r>
              <a:rPr lang="en-US" sz="1800" dirty="0" smtClean="0"/>
              <a:t> Mirror to Society." </a:t>
            </a:r>
            <a:r>
              <a:rPr lang="en-US" sz="1800" i="1" dirty="0" smtClean="0"/>
              <a:t>Film School Rejects. Sept, 01 2011: Web. </a:t>
            </a:r>
          </a:p>
          <a:p>
            <a:r>
              <a:rPr lang="en-US" sz="1800" dirty="0" smtClean="0">
                <a:hlinkClick r:id="rId2"/>
              </a:rPr>
              <a:t>http://www.amctv.com/shows/breaking-bad</a:t>
            </a:r>
            <a:endParaRPr lang="en-US" sz="1800" dirty="0" smtClean="0"/>
          </a:p>
          <a:p>
            <a:r>
              <a:rPr lang="en-US" sz="1800" dirty="0" smtClean="0">
                <a:hlinkClick r:id="rId3"/>
              </a:rPr>
              <a:t>http://www.rehabinfo.net/breaking-badass/</a:t>
            </a:r>
            <a:endParaRPr lang="en-US" sz="1800" dirty="0" smtClean="0"/>
          </a:p>
          <a:p>
            <a:r>
              <a:rPr lang="en-US" sz="1800" dirty="0" err="1" smtClean="0"/>
              <a:t>Factbrowser.com</a:t>
            </a:r>
            <a:r>
              <a:rPr lang="en-US" sz="1800" dirty="0" smtClean="0"/>
              <a:t>: Search: Breaking Bad</a:t>
            </a:r>
          </a:p>
          <a:p>
            <a:r>
              <a:rPr lang="en-US" sz="1800" dirty="0" smtClean="0">
                <a:hlinkClick r:id="rId4"/>
              </a:rPr>
              <a:t>http://www.uproxx.com/webculture/2012/07/jesse-pinkman-gifs</a:t>
            </a:r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15645" y="617799"/>
            <a:ext cx="7346095" cy="544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C3D69B"/>
                </a:solidFill>
              </a:rPr>
              <a:t>“ “</a:t>
            </a:r>
            <a:r>
              <a:rPr lang="en-US" sz="3000" dirty="0" smtClean="0">
                <a:solidFill>
                  <a:srgbClr val="C3D69B"/>
                </a:solidFill>
              </a:rPr>
              <a:t>Breaking Bad” </a:t>
            </a:r>
            <a:r>
              <a:rPr lang="en-US" sz="3000" dirty="0">
                <a:solidFill>
                  <a:srgbClr val="C3D69B"/>
                </a:solidFill>
              </a:rPr>
              <a:t>follows </a:t>
            </a:r>
            <a:r>
              <a:rPr lang="en-US" sz="3000" dirty="0" smtClean="0">
                <a:solidFill>
                  <a:srgbClr val="C3D69B"/>
                </a:solidFill>
              </a:rPr>
              <a:t>protagonist</a:t>
            </a:r>
          </a:p>
          <a:p>
            <a:pPr algn="ctr"/>
            <a:r>
              <a:rPr lang="en-US" sz="3000" dirty="0" smtClean="0">
                <a:solidFill>
                  <a:srgbClr val="C3D69B"/>
                </a:solidFill>
              </a:rPr>
              <a:t>      </a:t>
            </a:r>
            <a:r>
              <a:rPr lang="en-US" sz="3600" b="1" dirty="0"/>
              <a:t>Walter White </a:t>
            </a:r>
            <a:r>
              <a:rPr lang="en-US" sz="2400" b="1" dirty="0">
                <a:solidFill>
                  <a:srgbClr val="C3D69B"/>
                </a:solidFill>
              </a:rPr>
              <a:t>(Bryan Cranston</a:t>
            </a:r>
            <a:r>
              <a:rPr lang="en-US" sz="2400" b="1" dirty="0" smtClean="0">
                <a:solidFill>
                  <a:srgbClr val="C3D69B"/>
                </a:solidFill>
              </a:rPr>
              <a:t>)</a:t>
            </a:r>
            <a:r>
              <a:rPr lang="en-US" sz="3200" b="1" dirty="0" smtClean="0">
                <a:solidFill>
                  <a:srgbClr val="C3D69B"/>
                </a:solidFill>
              </a:rPr>
              <a:t>,</a:t>
            </a:r>
          </a:p>
          <a:p>
            <a:pPr algn="just"/>
            <a:r>
              <a:rPr lang="en-US" sz="3000" dirty="0" smtClean="0">
                <a:solidFill>
                  <a:srgbClr val="C3D69B"/>
                </a:solidFill>
              </a:rPr>
              <a:t>      a </a:t>
            </a:r>
            <a:r>
              <a:rPr lang="en-US" sz="3000" dirty="0">
                <a:solidFill>
                  <a:srgbClr val="C3D69B"/>
                </a:solidFill>
              </a:rPr>
              <a:t>chemistry teacher who lives in</a:t>
            </a:r>
            <a:r>
              <a:rPr lang="en-US" sz="3000" dirty="0" smtClean="0">
                <a:solidFill>
                  <a:srgbClr val="C3D69B"/>
                </a:solidFill>
              </a:rPr>
              <a:t> </a:t>
            </a:r>
          </a:p>
          <a:p>
            <a:pPr algn="just"/>
            <a:r>
              <a:rPr lang="en-US" sz="3000" dirty="0" smtClean="0">
                <a:solidFill>
                  <a:srgbClr val="C3D69B"/>
                </a:solidFill>
              </a:rPr>
              <a:t>New Mexico </a:t>
            </a:r>
            <a:r>
              <a:rPr lang="en-US" sz="3000" dirty="0">
                <a:solidFill>
                  <a:srgbClr val="C3D69B"/>
                </a:solidFill>
              </a:rPr>
              <a:t>with </a:t>
            </a:r>
            <a: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his</a:t>
            </a:r>
            <a:r>
              <a:rPr lang="en-US" sz="3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wife and </a:t>
            </a:r>
            <a: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teenage </a:t>
            </a:r>
            <a:r>
              <a:rPr lang="en-US" sz="3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son </a:t>
            </a:r>
            <a:endParaRPr lang="en-US" sz="3000" dirty="0" smtClean="0">
              <a:solidFill>
                <a:srgbClr val="C3D69B"/>
              </a:solidFill>
            </a:endParaRPr>
          </a:p>
          <a:p>
            <a:pPr algn="ctr"/>
            <a:endParaRPr lang="en-US" sz="3000" dirty="0" smtClean="0">
              <a:solidFill>
                <a:srgbClr val="C3D69B"/>
              </a:solidFill>
            </a:endParaRPr>
          </a:p>
          <a:p>
            <a:pPr algn="ctr"/>
            <a:r>
              <a:rPr lang="en-US" sz="3000" dirty="0" smtClean="0">
                <a:solidFill>
                  <a:srgbClr val="C3D69B"/>
                </a:solidFill>
              </a:rPr>
              <a:t>…</a:t>
            </a:r>
          </a:p>
          <a:p>
            <a:pPr algn="ctr"/>
            <a:endParaRPr lang="en-US" sz="3000" dirty="0" smtClean="0">
              <a:solidFill>
                <a:srgbClr val="C3D69B"/>
              </a:solidFill>
            </a:endParaRPr>
          </a:p>
          <a:p>
            <a:pPr algn="just"/>
            <a:r>
              <a:rPr lang="en-US" sz="3000" dirty="0" smtClean="0">
                <a:solidFill>
                  <a:srgbClr val="C3D69B"/>
                </a:solidFill>
              </a:rPr>
              <a:t>   </a:t>
            </a:r>
            <a:r>
              <a:rPr lang="en-US" sz="3600" b="1" dirty="0" smtClean="0">
                <a:solidFill>
                  <a:srgbClr val="FFFFFF"/>
                </a:solidFill>
              </a:rPr>
              <a:t>White </a:t>
            </a:r>
            <a:r>
              <a:rPr lang="en-US" sz="3000" dirty="0">
                <a:solidFill>
                  <a:srgbClr val="C3D69B"/>
                </a:solidFill>
              </a:rPr>
              <a:t>is diagnosed with Stage III </a:t>
            </a:r>
            <a:r>
              <a:rPr lang="en-US" sz="3000" dirty="0" smtClean="0">
                <a:solidFill>
                  <a:srgbClr val="C3D69B"/>
                </a:solidFill>
              </a:rPr>
              <a:t>cancer</a:t>
            </a:r>
          </a:p>
          <a:p>
            <a:pPr algn="just"/>
            <a:r>
              <a:rPr lang="en-US" sz="3000" dirty="0" smtClean="0">
                <a:solidFill>
                  <a:srgbClr val="C3D69B"/>
                </a:solidFill>
              </a:rPr>
              <a:t>           and </a:t>
            </a:r>
            <a:r>
              <a:rPr lang="en-US" sz="3000" dirty="0">
                <a:solidFill>
                  <a:srgbClr val="C3D69B"/>
                </a:solidFill>
              </a:rPr>
              <a:t>given a prognosis of</a:t>
            </a:r>
            <a:r>
              <a:rPr lang="en-US" sz="3000" dirty="0" smtClean="0">
                <a:solidFill>
                  <a:srgbClr val="C3D69B"/>
                </a:solidFill>
              </a:rPr>
              <a:t> </a:t>
            </a:r>
          </a:p>
          <a:p>
            <a:pPr algn="just"/>
            <a:r>
              <a:rPr lang="en-US" sz="3600" b="1" dirty="0" smtClean="0">
                <a:solidFill>
                  <a:srgbClr val="C3D69B"/>
                </a:solidFill>
              </a:rPr>
              <a:t>                         </a:t>
            </a:r>
            <a:r>
              <a:rPr lang="en-US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two </a:t>
            </a: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years </a:t>
            </a:r>
            <a:r>
              <a:rPr lang="en-US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left to </a:t>
            </a:r>
            <a:r>
              <a:rPr lang="en-US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live</a:t>
            </a:r>
            <a:r>
              <a:rPr lang="en-US" sz="3000" dirty="0" smtClean="0">
                <a:solidFill>
                  <a:srgbClr val="C3D69B"/>
                </a:solidFill>
              </a:rPr>
              <a:t>…</a:t>
            </a:r>
          </a:p>
          <a:p>
            <a:pPr algn="just"/>
            <a:endParaRPr lang="en-US" sz="3000" dirty="0" smtClean="0">
              <a:solidFill>
                <a:srgbClr val="C3D69B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1025" y="549155"/>
            <a:ext cx="731176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3D69B"/>
                </a:solidFill>
              </a:rPr>
              <a:t>       With … a desire to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secure</a:t>
            </a:r>
            <a:r>
              <a:rPr lang="en-US" sz="2800" dirty="0" smtClean="0">
                <a:solidFill>
                  <a:srgbClr val="C3D69B"/>
                </a:solidFill>
              </a:rPr>
              <a:t> his family's </a:t>
            </a:r>
          </a:p>
          <a:p>
            <a:r>
              <a:rPr lang="en-US" sz="2800" dirty="0">
                <a:solidFill>
                  <a:srgbClr val="C3D69B"/>
                </a:solidFill>
              </a:rPr>
              <a:t> </a:t>
            </a:r>
            <a:r>
              <a:rPr lang="en-US" sz="2800" dirty="0" smtClean="0">
                <a:solidFill>
                  <a:srgbClr val="C3D69B"/>
                </a:solidFill>
              </a:rPr>
              <a:t>financial security, </a:t>
            </a:r>
            <a:r>
              <a:rPr lang="en-US" sz="3200" b="1" dirty="0" smtClean="0"/>
              <a:t>White</a:t>
            </a:r>
            <a:r>
              <a:rPr lang="en-US" sz="2800" b="1" dirty="0" smtClean="0"/>
              <a:t> </a:t>
            </a:r>
            <a:r>
              <a:rPr lang="en-US" sz="2800" dirty="0" smtClean="0">
                <a:solidFill>
                  <a:srgbClr val="C3D69B"/>
                </a:solidFill>
              </a:rPr>
              <a:t>chooses to enter a </a:t>
            </a:r>
          </a:p>
          <a:p>
            <a:r>
              <a:rPr lang="en-US" sz="2800" dirty="0" smtClean="0">
                <a:solidFill>
                  <a:srgbClr val="C3D69B"/>
                </a:solidFill>
              </a:rPr>
              <a:t>                   dangerous world of </a:t>
            </a:r>
            <a:r>
              <a:rPr lang="en-US" sz="3200" b="1" dirty="0" smtClean="0">
                <a:solidFill>
                  <a:srgbClr val="558ED5"/>
                </a:solidFill>
              </a:rPr>
              <a:t>drugs and crime</a:t>
            </a:r>
          </a:p>
          <a:p>
            <a:r>
              <a:rPr lang="en-US" sz="3200" dirty="0" smtClean="0">
                <a:solidFill>
                  <a:srgbClr val="C3D69B"/>
                </a:solidFill>
              </a:rPr>
              <a:t>[with his former student, </a:t>
            </a:r>
            <a:r>
              <a:rPr lang="en-US" sz="3200" b="1" dirty="0" smtClean="0">
                <a:solidFill>
                  <a:srgbClr val="D53937"/>
                </a:solidFill>
              </a:rPr>
              <a:t>Jesse </a:t>
            </a:r>
            <a:r>
              <a:rPr lang="en-US" sz="3200" b="1" dirty="0" err="1" smtClean="0">
                <a:solidFill>
                  <a:srgbClr val="D53937"/>
                </a:solidFill>
              </a:rPr>
              <a:t>Pinkman</a:t>
            </a:r>
            <a:r>
              <a:rPr lang="en-US" sz="3200" dirty="0" smtClean="0">
                <a:solidFill>
                  <a:srgbClr val="C3D69B"/>
                </a:solidFill>
              </a:rPr>
              <a:t>]</a:t>
            </a:r>
            <a:r>
              <a:rPr lang="en-US" sz="3200" b="1" dirty="0" smtClean="0">
                <a:solidFill>
                  <a:srgbClr val="558ED5"/>
                </a:solidFill>
              </a:rPr>
              <a:t> </a:t>
            </a:r>
          </a:p>
          <a:p>
            <a:r>
              <a:rPr lang="en-US" sz="3000" dirty="0" smtClean="0">
                <a:solidFill>
                  <a:srgbClr val="C3D69B"/>
                </a:solidFill>
              </a:rPr>
              <a:t>                                        …</a:t>
            </a:r>
          </a:p>
          <a:p>
            <a:r>
              <a:rPr lang="en-US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[This] series explores how a </a:t>
            </a:r>
            <a:r>
              <a:rPr lang="en-US" sz="3200" b="1" dirty="0" smtClean="0">
                <a:solidFill>
                  <a:srgbClr val="DACF56"/>
                </a:solidFill>
              </a:rPr>
              <a:t>fatal diagnosis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</a:t>
            </a:r>
          </a:p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… releases a </a:t>
            </a:r>
            <a:r>
              <a:rPr lang="en-US" sz="3200" b="1" dirty="0" smtClean="0"/>
              <a:t>typical man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from the</a:t>
            </a:r>
          </a:p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daily concerns and constraints of normal             </a:t>
            </a:r>
          </a:p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society and follows his </a:t>
            </a:r>
            <a:r>
              <a:rPr lang="en-US" sz="3200" b="1" i="1" dirty="0" smtClean="0">
                <a:solidFill>
                  <a:schemeClr val="tx1">
                    <a:lumMod val="65000"/>
                  </a:schemeClr>
                </a:solidFill>
              </a:rPr>
              <a:t>transformation</a:t>
            </a:r>
          </a:p>
          <a:p>
            <a:r>
              <a:rPr lang="en-US" sz="3200" b="1" dirty="0" smtClean="0">
                <a:solidFill>
                  <a:schemeClr val="tx1">
                    <a:lumMod val="65000"/>
                  </a:schemeClr>
                </a:solidFill>
              </a:rPr>
              <a:t>            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from a mild family man to </a:t>
            </a:r>
          </a:p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      a </a:t>
            </a:r>
            <a:r>
              <a:rPr lang="en-US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kingpin of the drug trade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.”</a:t>
            </a:r>
            <a:endParaRPr lang="en-US" sz="12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r"/>
            <a:endParaRPr lang="en-US" sz="16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www.amc.com/breakingbad</a:t>
            </a:r>
            <a:endParaRPr lang="en-US" sz="16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rgbClr val="C3D69B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895" y="411866"/>
            <a:ext cx="7998319" cy="6655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DEADA"/>
                </a:solidFill>
                <a:latin typeface="Reprise Stamp"/>
                <a:cs typeface="Reprise Stamp"/>
              </a:rPr>
              <a:t>The truth is…</a:t>
            </a:r>
          </a:p>
          <a:p>
            <a:r>
              <a:rPr lang="en-US" sz="1050" dirty="0" smtClean="0">
                <a:solidFill>
                  <a:srgbClr val="FEBDCF"/>
                </a:solidFill>
                <a:latin typeface="Heiti TC Light"/>
                <a:cs typeface="Heiti TC Light"/>
              </a:rPr>
              <a:t> </a:t>
            </a:r>
          </a:p>
          <a:p>
            <a:r>
              <a:rPr lang="en-US" sz="2800" dirty="0" smtClean="0">
                <a:solidFill>
                  <a:srgbClr val="FEBDCF"/>
                </a:solidFill>
                <a:latin typeface="Heiti TC Light"/>
                <a:cs typeface="Heiti TC Light"/>
              </a:rPr>
              <a:t>   A person </a:t>
            </a:r>
            <a:r>
              <a:rPr lang="en-US" sz="2800" dirty="0">
                <a:solidFill>
                  <a:srgbClr val="FEBDCF"/>
                </a:solidFill>
                <a:latin typeface="Heiti TC Light"/>
                <a:cs typeface="Heiti TC Light"/>
              </a:rPr>
              <a:t>can never </a:t>
            </a:r>
            <a:r>
              <a:rPr lang="en-US" sz="2800" i="1" dirty="0">
                <a:solidFill>
                  <a:srgbClr val="FEBDCF"/>
                </a:solidFill>
                <a:latin typeface="Heiti TC Light"/>
                <a:cs typeface="Heiti TC Light"/>
              </a:rPr>
              <a:t>really </a:t>
            </a:r>
            <a:r>
              <a:rPr lang="en-US" sz="2800" dirty="0">
                <a:solidFill>
                  <a:srgbClr val="FEBDCF"/>
                </a:solidFill>
                <a:latin typeface="Heiti TC Light"/>
                <a:cs typeface="Heiti TC Light"/>
              </a:rPr>
              <a:t>see every</a:t>
            </a:r>
            <a:r>
              <a:rPr lang="en-US" sz="2800" dirty="0" smtClean="0">
                <a:solidFill>
                  <a:srgbClr val="FEBDCF"/>
                </a:solidFill>
                <a:latin typeface="Heiti TC Light"/>
                <a:cs typeface="Heiti TC Light"/>
              </a:rPr>
              <a:t>   </a:t>
            </a:r>
          </a:p>
          <a:p>
            <a:r>
              <a:rPr lang="en-US" sz="2800" dirty="0" smtClean="0">
                <a:solidFill>
                  <a:srgbClr val="FEBDCF"/>
                </a:solidFill>
                <a:latin typeface="Heiti TC Light"/>
                <a:cs typeface="Heiti TC Light"/>
              </a:rPr>
              <a:t>                           aspect of another’s life.   </a:t>
            </a:r>
          </a:p>
          <a:p>
            <a:r>
              <a:rPr lang="en-US" sz="1200" dirty="0">
                <a:solidFill>
                  <a:srgbClr val="FEBDCF"/>
                </a:solidFill>
                <a:latin typeface="Heiti TC Light"/>
                <a:cs typeface="Heiti TC Light"/>
              </a:rPr>
              <a:t> </a:t>
            </a:r>
            <a:endParaRPr lang="en-US" sz="1200" dirty="0" smtClean="0">
              <a:solidFill>
                <a:srgbClr val="FEBDCF"/>
              </a:solidFill>
              <a:latin typeface="Heiti TC Light"/>
              <a:cs typeface="Heiti TC Light"/>
            </a:endParaRPr>
          </a:p>
          <a:p>
            <a:r>
              <a:rPr lang="en-US" sz="2800" dirty="0" smtClean="0">
                <a:solidFill>
                  <a:srgbClr val="FEBDCF"/>
                </a:solidFill>
                <a:latin typeface="Heiti TC Light"/>
                <a:cs typeface="Heiti TC Light"/>
              </a:rPr>
              <a:t>               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Heiti TC Light"/>
                <a:cs typeface="Heiti TC Light"/>
              </a:rPr>
              <a:t>Even if it were possible, any presence</a:t>
            </a:r>
          </a:p>
          <a:p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Heiti TC Light"/>
                <a:cs typeface="Heiti TC Light"/>
              </a:rPr>
              <a:t>      would hinder true 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Heiti TC Light"/>
                <a:cs typeface="Heiti TC Light"/>
              </a:rPr>
              <a:t>reactions.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Heiti TC Light"/>
                <a:cs typeface="Heiti TC Light"/>
              </a:rPr>
              <a:t> </a:t>
            </a:r>
          </a:p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Heiti TC Light"/>
                <a:cs typeface="Heiti TC Light"/>
              </a:rPr>
              <a:t> </a:t>
            </a:r>
          </a:p>
          <a:p>
            <a:r>
              <a:rPr lang="en-US" sz="2800" dirty="0" smtClean="0">
                <a:solidFill>
                  <a:srgbClr val="FEBDCF"/>
                </a:solidFill>
                <a:latin typeface="Heiti TC Light"/>
                <a:cs typeface="Heiti TC Light"/>
              </a:rPr>
              <a:t>How many </a:t>
            </a:r>
            <a:r>
              <a:rPr lang="en-US" sz="2800" dirty="0">
                <a:solidFill>
                  <a:srgbClr val="FEBDCF"/>
                </a:solidFill>
                <a:latin typeface="Heiti TC Light"/>
                <a:cs typeface="Heiti TC Light"/>
              </a:rPr>
              <a:t>people are </a:t>
            </a:r>
            <a:r>
              <a:rPr lang="en-US" sz="2800" i="1" dirty="0">
                <a:solidFill>
                  <a:srgbClr val="FEBDCF"/>
                </a:solidFill>
                <a:latin typeface="Heiti TC Light"/>
                <a:cs typeface="Heiti TC Light"/>
              </a:rPr>
              <a:t>truly open </a:t>
            </a:r>
            <a:r>
              <a:rPr lang="en-US" sz="2800" dirty="0">
                <a:solidFill>
                  <a:srgbClr val="FEBDCF"/>
                </a:solidFill>
                <a:latin typeface="Heiti TC Light"/>
                <a:cs typeface="Heiti TC Light"/>
              </a:rPr>
              <a:t>to</a:t>
            </a:r>
            <a:r>
              <a:rPr lang="en-US" sz="2800" dirty="0" smtClean="0">
                <a:solidFill>
                  <a:srgbClr val="FEBDCF"/>
                </a:solidFill>
                <a:latin typeface="Heiti TC Light"/>
                <a:cs typeface="Heiti TC Light"/>
              </a:rPr>
              <a:t> </a:t>
            </a:r>
          </a:p>
          <a:p>
            <a:r>
              <a:rPr lang="en-US" sz="2800" dirty="0" smtClean="0">
                <a:solidFill>
                  <a:srgbClr val="FEBDCF"/>
                </a:solidFill>
                <a:latin typeface="Heiti TC Light"/>
                <a:cs typeface="Heiti TC Light"/>
              </a:rPr>
              <a:t>             showing </a:t>
            </a:r>
            <a:r>
              <a:rPr lang="en-US" sz="2800" dirty="0">
                <a:solidFill>
                  <a:srgbClr val="FEBDCF"/>
                </a:solidFill>
                <a:latin typeface="Heiti TC Light"/>
                <a:cs typeface="Heiti TC Light"/>
              </a:rPr>
              <a:t>themselves in times weakness</a:t>
            </a:r>
            <a:r>
              <a:rPr lang="en-US" sz="2800" dirty="0" smtClean="0">
                <a:solidFill>
                  <a:srgbClr val="FEBDCF"/>
                </a:solidFill>
                <a:latin typeface="Heiti TC Light"/>
                <a:cs typeface="Heiti TC Light"/>
              </a:rPr>
              <a:t>       </a:t>
            </a:r>
          </a:p>
          <a:p>
            <a:r>
              <a:rPr lang="en-US" sz="2800" dirty="0" smtClean="0">
                <a:solidFill>
                  <a:srgbClr val="FEBDCF"/>
                </a:solidFill>
                <a:latin typeface="Heiti TC Light"/>
                <a:cs typeface="Heiti TC Light"/>
              </a:rPr>
              <a:t>                              to </a:t>
            </a:r>
            <a:r>
              <a:rPr lang="en-US" sz="2800" dirty="0">
                <a:solidFill>
                  <a:srgbClr val="FEBDCF"/>
                </a:solidFill>
                <a:latin typeface="Heiti TC Light"/>
                <a:cs typeface="Heiti TC Light"/>
              </a:rPr>
              <a:t>someone constantly</a:t>
            </a:r>
            <a:r>
              <a:rPr lang="en-US" sz="2800" dirty="0" smtClean="0">
                <a:solidFill>
                  <a:srgbClr val="FEBDCF"/>
                </a:solidFill>
                <a:latin typeface="Heiti TC Light"/>
                <a:cs typeface="Heiti TC Light"/>
              </a:rPr>
              <a:t>?</a:t>
            </a:r>
            <a:endParaRPr lang="en-US" dirty="0" smtClean="0">
              <a:solidFill>
                <a:srgbClr val="FEBDCF"/>
              </a:solidFill>
              <a:latin typeface="Heiti TC Light"/>
              <a:cs typeface="Heiti TC Light"/>
            </a:endParaRPr>
          </a:p>
          <a:p>
            <a:r>
              <a:rPr lang="en-US" dirty="0" smtClean="0">
                <a:solidFill>
                  <a:srgbClr val="FEBDCF"/>
                </a:solidFill>
                <a:latin typeface="Heiti TC Light"/>
                <a:cs typeface="Heiti TC Light"/>
              </a:rPr>
              <a:t>               </a:t>
            </a:r>
          </a:p>
          <a:p>
            <a:r>
              <a:rPr lang="en-US" dirty="0" smtClean="0">
                <a:solidFill>
                  <a:srgbClr val="E581AB"/>
                </a:solidFill>
                <a:latin typeface="Heiti TC Light"/>
                <a:cs typeface="Heiti TC Light"/>
              </a:rPr>
              <a:t>                                    </a:t>
            </a:r>
            <a:r>
              <a:rPr lang="en-US" sz="4400" b="1" dirty="0" smtClean="0">
                <a:solidFill>
                  <a:srgbClr val="FDEADA"/>
                </a:solidFill>
                <a:latin typeface="Reprise Stamp"/>
                <a:cs typeface="Reprise Stamp"/>
              </a:rPr>
              <a:t>This </a:t>
            </a:r>
            <a:r>
              <a:rPr lang="en-US" sz="4000" dirty="0">
                <a:solidFill>
                  <a:srgbClr val="E581AB"/>
                </a:solidFill>
                <a:latin typeface="Heiti TC Light"/>
                <a:cs typeface="Heiti TC Light"/>
              </a:rPr>
              <a:t>is a reason why</a:t>
            </a:r>
            <a:r>
              <a:rPr lang="en-US" sz="4000" dirty="0" smtClean="0">
                <a:solidFill>
                  <a:srgbClr val="E581AB"/>
                </a:solidFill>
                <a:latin typeface="Heiti TC Light"/>
                <a:cs typeface="Heiti TC Light"/>
              </a:rPr>
              <a:t>               </a:t>
            </a:r>
          </a:p>
          <a:p>
            <a:r>
              <a:rPr lang="en-US" sz="4000" dirty="0" smtClean="0">
                <a:solidFill>
                  <a:srgbClr val="E581AB"/>
                </a:solidFill>
                <a:latin typeface="Heiti TC Light"/>
                <a:cs typeface="Heiti TC Light"/>
              </a:rPr>
              <a:t>   media can be so </a:t>
            </a:r>
            <a:r>
              <a:rPr lang="en-US" sz="4000" dirty="0">
                <a:solidFill>
                  <a:srgbClr val="E581AB"/>
                </a:solidFill>
                <a:latin typeface="Heiti TC Light"/>
                <a:cs typeface="Heiti TC Light"/>
              </a:rPr>
              <a:t>intriguing</a:t>
            </a:r>
            <a:r>
              <a:rPr lang="en-US" sz="4000" dirty="0">
                <a:solidFill>
                  <a:srgbClr val="E581AB"/>
                </a:solidFill>
                <a:latin typeface="Reprise Stamp"/>
                <a:cs typeface="Reprise Stamp"/>
              </a:rPr>
              <a:t>.</a:t>
            </a:r>
            <a:r>
              <a:rPr lang="en-US" sz="4000" dirty="0" smtClean="0">
                <a:solidFill>
                  <a:srgbClr val="E581AB"/>
                </a:solidFill>
                <a:latin typeface="Reprise Stamp"/>
                <a:cs typeface="Reprise Stamp"/>
              </a:rPr>
              <a:t> </a:t>
            </a:r>
          </a:p>
          <a:p>
            <a:endParaRPr lang="en-US" sz="3600" dirty="0" smtClean="0">
              <a:solidFill>
                <a:srgbClr val="FEBDCF"/>
              </a:solidFill>
              <a:latin typeface="Heiti TC Light"/>
              <a:cs typeface="Heiti TC Light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360" y="453337"/>
            <a:ext cx="7519051" cy="5663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cs typeface="Bank Gothic"/>
              </a:rPr>
              <a:t>“There’s </a:t>
            </a:r>
            <a:r>
              <a:rPr lang="en-US" sz="2800" dirty="0">
                <a:cs typeface="Bank Gothic"/>
              </a:rPr>
              <a:t>this assumption that the lead character</a:t>
            </a:r>
            <a:r>
              <a:rPr lang="en-US" sz="2800" dirty="0" smtClean="0">
                <a:cs typeface="Bank Gothic"/>
              </a:rPr>
              <a:t> </a:t>
            </a:r>
          </a:p>
          <a:p>
            <a:pPr algn="ctr"/>
            <a:r>
              <a:rPr lang="en-US" sz="2800" dirty="0" smtClean="0">
                <a:cs typeface="Bank Gothic"/>
              </a:rPr>
              <a:t>in </a:t>
            </a:r>
            <a:r>
              <a:rPr lang="en-US" sz="2800" dirty="0">
                <a:cs typeface="Bank Gothic"/>
              </a:rPr>
              <a:t>a show needs to </a:t>
            </a:r>
            <a:r>
              <a:rPr lang="en-US" sz="2800" dirty="0" smtClean="0">
                <a:cs typeface="Bank Gothic"/>
              </a:rPr>
              <a:t>be</a:t>
            </a:r>
          </a:p>
          <a:p>
            <a:pPr algn="ctr"/>
            <a:r>
              <a:rPr lang="en-US" sz="1000" dirty="0" smtClean="0">
                <a:cs typeface="Bank Gothic"/>
              </a:rPr>
              <a:t>  </a:t>
            </a:r>
          </a:p>
          <a:p>
            <a:pPr algn="ctr"/>
            <a:r>
              <a:rPr lang="en-US" sz="4000" b="1" dirty="0" smtClean="0">
                <a:cs typeface="Bank Gothic"/>
              </a:rPr>
              <a:t> </a:t>
            </a:r>
            <a:r>
              <a:rPr 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likable </a:t>
            </a:r>
            <a:r>
              <a:rPr lang="en-US" sz="2400" b="1" dirty="0">
                <a:latin typeface="Reprise Stamp"/>
                <a:cs typeface="Reprise Stamp"/>
              </a:rPr>
              <a:t>or </a:t>
            </a:r>
            <a:r>
              <a:rPr lang="en-US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sympathetic</a:t>
            </a:r>
            <a:r>
              <a:rPr lang="en-US" sz="4000" b="1" dirty="0" smtClean="0">
                <a:latin typeface="Reprise Stamp"/>
                <a:cs typeface="Reprise Stamp"/>
              </a:rPr>
              <a:t>.</a:t>
            </a:r>
            <a:endParaRPr lang="en-US" sz="4000" b="1" dirty="0" smtClean="0">
              <a:cs typeface="Bank Gothic"/>
            </a:endParaRPr>
          </a:p>
          <a:p>
            <a:pPr algn="ctr"/>
            <a:r>
              <a:rPr lang="en-US" sz="2800" dirty="0" smtClean="0">
                <a:cs typeface="Bank Gothic"/>
              </a:rPr>
              <a:t>                                       People </a:t>
            </a:r>
            <a:r>
              <a:rPr lang="en-US" sz="2800" dirty="0">
                <a:cs typeface="Bank Gothic"/>
              </a:rPr>
              <a:t>ask,</a:t>
            </a:r>
            <a:r>
              <a:rPr lang="en-US" sz="2800" dirty="0" smtClean="0">
                <a:cs typeface="Bank Gothic"/>
              </a:rPr>
              <a:t> </a:t>
            </a:r>
          </a:p>
          <a:p>
            <a:pPr algn="ctr"/>
            <a:r>
              <a:rPr lang="en-US" sz="2800" dirty="0" smtClean="0">
                <a:cs typeface="Bank Gothic"/>
              </a:rPr>
              <a:t>                                         “</a:t>
            </a:r>
            <a:r>
              <a:rPr lang="en-US" sz="2800" dirty="0">
                <a:cs typeface="Bank Gothic"/>
              </a:rPr>
              <a:t>How am I supposed</a:t>
            </a:r>
            <a:r>
              <a:rPr lang="en-US" sz="2800" dirty="0" smtClean="0">
                <a:cs typeface="Bank Gothic"/>
              </a:rPr>
              <a:t>           </a:t>
            </a:r>
          </a:p>
          <a:p>
            <a:pPr algn="ctr"/>
            <a:r>
              <a:rPr lang="en-US" sz="2800" dirty="0" smtClean="0">
                <a:cs typeface="Bank Gothic"/>
              </a:rPr>
              <a:t>                                        to still </a:t>
            </a:r>
            <a:r>
              <a:rPr lang="en-US" sz="2800" dirty="0">
                <a:cs typeface="Bank Gothic"/>
              </a:rPr>
              <a:t>like you?</a:t>
            </a:r>
            <a:r>
              <a:rPr lang="en-US" sz="2800" dirty="0" smtClean="0">
                <a:cs typeface="Bank Gothic"/>
              </a:rPr>
              <a:t>”</a:t>
            </a:r>
          </a:p>
          <a:p>
            <a:pPr algn="ctr"/>
            <a:r>
              <a:rPr lang="en-US" sz="2800" dirty="0" smtClean="0">
                <a:cs typeface="Bank Gothic"/>
              </a:rPr>
              <a:t>                                    I answer:</a:t>
            </a:r>
            <a:br>
              <a:rPr lang="en-US" sz="2800" dirty="0" smtClean="0">
                <a:cs typeface="Bank Gothic"/>
              </a:rPr>
            </a:br>
            <a:r>
              <a:rPr lang="en-US" sz="2800" dirty="0" smtClean="0">
                <a:cs typeface="Bank Gothic"/>
              </a:rPr>
              <a:t>                                  </a:t>
            </a:r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 “Are you </a:t>
            </a:r>
          </a:p>
          <a:p>
            <a:pPr algn="ctr"/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             supposed to </a:t>
            </a:r>
          </a:p>
          <a:p>
            <a:pPr algn="ctr"/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           still </a:t>
            </a:r>
            <a:r>
              <a:rPr lang="en-US" sz="4400" dirty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like me?”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12954" y="5931759"/>
            <a:ext cx="307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-Bryan Cranston </a:t>
            </a:r>
            <a:endParaRPr lang="en-US" dirty="0"/>
          </a:p>
        </p:txBody>
      </p:sp>
      <p:pic>
        <p:nvPicPr>
          <p:cNvPr id="6" name="Picture 5" descr="Bryan-Crans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65" y="2392171"/>
            <a:ext cx="2550135" cy="353958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534" y="735308"/>
            <a:ext cx="765504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Reprise Stamp"/>
              </a:rPr>
              <a:t>                                                   “At </a:t>
            </a:r>
            <a:r>
              <a:rPr lang="en-US" sz="2400" dirty="0">
                <a:cs typeface="Reprise Stamp"/>
              </a:rPr>
              <a:t>times the show seems to</a:t>
            </a:r>
            <a:r>
              <a:rPr lang="en-US" sz="2400" dirty="0" smtClean="0">
                <a:cs typeface="Reprise Stamp"/>
              </a:rPr>
              <a:t> </a:t>
            </a:r>
          </a:p>
          <a:p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                                 </a:t>
            </a:r>
            <a:r>
              <a:rPr lang="en-US" sz="3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ockwell Extra Bold"/>
                <a:cs typeface="Rockwell Extra Bold"/>
              </a:rPr>
              <a:t>glamorize </a:t>
            </a:r>
          </a:p>
          <a:p>
            <a:r>
              <a:rPr lang="en-US" sz="1400" dirty="0" smtClean="0">
                <a:cs typeface="Reprise Stamp"/>
              </a:rPr>
              <a:t>       </a:t>
            </a:r>
          </a:p>
          <a:p>
            <a:r>
              <a:rPr lang="en-US" sz="2400" dirty="0" smtClean="0">
                <a:cs typeface="Reprise Stamp"/>
              </a:rPr>
              <a:t>                                                          the idea </a:t>
            </a:r>
            <a:r>
              <a:rPr lang="en-US" sz="2400" dirty="0">
                <a:cs typeface="Reprise Stamp"/>
              </a:rPr>
              <a:t>but as soon</a:t>
            </a:r>
            <a:r>
              <a:rPr lang="en-US" sz="2400" dirty="0" smtClean="0">
                <a:cs typeface="Reprise Stamp"/>
              </a:rPr>
              <a:t> </a:t>
            </a:r>
          </a:p>
          <a:p>
            <a:r>
              <a:rPr lang="en-US" sz="2400" dirty="0" smtClean="0">
                <a:cs typeface="Reprise Stamp"/>
              </a:rPr>
              <a:t>                                                                as </a:t>
            </a:r>
            <a:r>
              <a:rPr lang="en-US" sz="2400" dirty="0">
                <a:cs typeface="Reprise Stamp"/>
              </a:rPr>
              <a:t>you think </a:t>
            </a:r>
            <a:r>
              <a:rPr lang="en-US" sz="2400" dirty="0" smtClean="0">
                <a:cs typeface="Reprise Stamp"/>
              </a:rPr>
              <a:t>it </a:t>
            </a:r>
          </a:p>
          <a:p>
            <a:r>
              <a:rPr lang="en-US" sz="2400" dirty="0" smtClean="0">
                <a:cs typeface="Reprise Stamp"/>
              </a:rPr>
              <a:t>                                                        would </a:t>
            </a:r>
            <a:r>
              <a:rPr lang="en-US" sz="2400" dirty="0">
                <a:cs typeface="Reprise Stamp"/>
              </a:rPr>
              <a:t>kind of be </a:t>
            </a:r>
            <a:r>
              <a:rPr lang="en-US" sz="2400" dirty="0" smtClean="0">
                <a:cs typeface="Reprise Stamp"/>
              </a:rPr>
              <a:t>cool…</a:t>
            </a:r>
          </a:p>
          <a:p>
            <a:endParaRPr lang="en-US" sz="2400" dirty="0" smtClean="0">
              <a:cs typeface="Reprise Stamp"/>
            </a:endParaRPr>
          </a:p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                         they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bring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you</a:t>
            </a:r>
          </a:p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                        back  to reality,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 </a:t>
            </a:r>
          </a:p>
          <a:p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Reprise Stamp"/>
              <a:cs typeface="Reprise Stamp"/>
            </a:endParaRPr>
          </a:p>
          <a:p>
            <a:r>
              <a:rPr lang="en-US" sz="2400" dirty="0" smtClean="0">
                <a:cs typeface="Reprise Stamp"/>
              </a:rPr>
              <a:t>                                                        </a:t>
            </a:r>
            <a:r>
              <a:rPr lang="en-US" sz="2400" dirty="0">
                <a:cs typeface="Reprise Stamp"/>
              </a:rPr>
              <a:t>show the </a:t>
            </a:r>
            <a:r>
              <a:rPr lang="en-US" sz="2400" dirty="0">
                <a:solidFill>
                  <a:srgbClr val="DA072B"/>
                </a:solidFill>
                <a:cs typeface="Reprise Stamp"/>
              </a:rPr>
              <a:t>real </a:t>
            </a:r>
            <a:r>
              <a:rPr lang="en-US" sz="2400" dirty="0" smtClean="0">
                <a:solidFill>
                  <a:srgbClr val="DA072B"/>
                </a:solidFill>
                <a:cs typeface="Reprise Stamp"/>
              </a:rPr>
              <a:t>dangers…</a:t>
            </a:r>
            <a:r>
              <a:rPr lang="en-US" sz="2400" dirty="0" smtClean="0">
                <a:cs typeface="Reprise Stamp"/>
              </a:rPr>
              <a:t>     </a:t>
            </a:r>
          </a:p>
          <a:p>
            <a:r>
              <a:rPr lang="en-US" sz="2400" dirty="0" smtClean="0">
                <a:cs typeface="Reprise Stamp"/>
              </a:rPr>
              <a:t>                                                        you </a:t>
            </a:r>
            <a:r>
              <a:rPr lang="en-US" sz="2400" dirty="0">
                <a:cs typeface="Reprise Stamp"/>
              </a:rPr>
              <a:t>will then, hopefully,</a:t>
            </a:r>
            <a:r>
              <a:rPr lang="en-US" sz="2400" dirty="0" smtClean="0">
                <a:cs typeface="Reprise Stamp"/>
              </a:rPr>
              <a:t> 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Reprise Stamp"/>
              <a:cs typeface="Reprise Stamp"/>
            </a:endParaRPr>
          </a:p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Reprise Stamp"/>
                <a:cs typeface="Reprise Stamp"/>
              </a:rPr>
              <a:t>              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take 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a step 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back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.</a:t>
            </a:r>
            <a:r>
              <a:rPr lang="en-US" sz="2400" dirty="0" smtClean="0">
                <a:latin typeface="Reprise Stamp"/>
                <a:cs typeface="Reprise Stamp"/>
              </a:rPr>
              <a:t>”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73539" y="6090620"/>
            <a:ext cx="237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-Director, Vince Gilligan</a:t>
            </a:r>
            <a:endParaRPr lang="en-US" dirty="0"/>
          </a:p>
        </p:txBody>
      </p:sp>
      <p:pic>
        <p:nvPicPr>
          <p:cNvPr id="4" name="Picture 3" descr="5858ecd4b50f066172c47d05a2065fb9_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34" y="735308"/>
            <a:ext cx="3444003" cy="468571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mbvrd18fjL1rhs0efo2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462"/>
            <a:ext cx="9144000" cy="631507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7990" y="1621020"/>
            <a:ext cx="686341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           </a:t>
            </a:r>
            <a:r>
              <a:rPr lang="en-US" sz="2800" dirty="0" smtClean="0">
                <a:latin typeface="Bank Gothic"/>
                <a:cs typeface="Bank Gothic"/>
              </a:rPr>
              <a:t>“</a:t>
            </a:r>
            <a:r>
              <a:rPr lang="en-US" sz="2800" dirty="0" smtClean="0">
                <a:cs typeface="Bank Gothic"/>
              </a:rPr>
              <a:t>When we started he was a </a:t>
            </a:r>
          </a:p>
          <a:p>
            <a:pPr algn="ctr"/>
            <a:r>
              <a:rPr lang="en-US" sz="2800" dirty="0" smtClean="0">
                <a:cs typeface="Bank Gothic"/>
              </a:rPr>
              <a:t>really sweet man. He was a family guy. </a:t>
            </a:r>
          </a:p>
          <a:p>
            <a:pPr algn="ctr"/>
            <a:r>
              <a:rPr lang="en-US" sz="2800" dirty="0" smtClean="0">
                <a:cs typeface="Bank Gothic"/>
              </a:rPr>
              <a:t>He had a bad hand dealt to him &amp; he thought:</a:t>
            </a:r>
          </a:p>
          <a:p>
            <a:pPr algn="ctr"/>
            <a:r>
              <a:rPr lang="en-US" sz="1400" dirty="0" smtClean="0"/>
              <a:t> </a:t>
            </a:r>
          </a:p>
          <a:p>
            <a:pPr algn="ctr"/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“well, I’m going to die in </a:t>
            </a:r>
          </a:p>
          <a:p>
            <a:pPr algn="ctr"/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two years, I’m going to go out on my terms.” </a:t>
            </a:r>
          </a:p>
          <a:p>
            <a:pPr algn="ctr"/>
            <a:r>
              <a:rPr lang="en-US" sz="2800" dirty="0" smtClean="0">
                <a:cs typeface="Bank Gothic"/>
              </a:rPr>
              <a:t>So he chooses to take his chemistry background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Bank Gothic"/>
              </a:rPr>
              <a:t>,</a:t>
            </a:r>
            <a:r>
              <a:rPr lang="en-US" sz="2800" dirty="0" smtClean="0">
                <a:cs typeface="Bank Gothic"/>
              </a:rPr>
              <a:t> become a drug dealer</a:t>
            </a:r>
            <a:r>
              <a:rPr lang="en-US" sz="2800" dirty="0" smtClean="0">
                <a:solidFill>
                  <a:srgbClr val="C3D69B"/>
                </a:solidFill>
                <a:cs typeface="Bank Gothic"/>
              </a:rPr>
              <a:t>,</a:t>
            </a:r>
            <a:r>
              <a:rPr lang="en-US" sz="2800" dirty="0" smtClean="0">
                <a:cs typeface="Bank Gothic"/>
              </a:rPr>
              <a:t> make money for his family</a:t>
            </a:r>
            <a:r>
              <a:rPr lang="en-US" sz="2800" dirty="0" smtClean="0">
                <a:solidFill>
                  <a:srgbClr val="C3D69B"/>
                </a:solidFill>
                <a:cs typeface="Bank Gothic"/>
              </a:rPr>
              <a:t>,</a:t>
            </a:r>
            <a:r>
              <a:rPr lang="en-US" sz="2800" dirty="0" smtClean="0">
                <a:cs typeface="Bank Gothic"/>
              </a:rPr>
              <a:t> and then die. </a:t>
            </a:r>
          </a:p>
          <a:p>
            <a:pPr algn="ctr"/>
            <a:r>
              <a:rPr lang="en-US" sz="2800" dirty="0">
                <a:cs typeface="Bank Gothic"/>
              </a:rPr>
              <a:t>S</a:t>
            </a:r>
            <a:r>
              <a:rPr lang="en-US" sz="2800" dirty="0" smtClean="0">
                <a:cs typeface="Bank Gothic"/>
              </a:rPr>
              <a:t>imple plan… Right?”</a:t>
            </a:r>
            <a:endParaRPr lang="en-US" sz="2800" dirty="0">
              <a:cs typeface="Bank Gothic"/>
            </a:endParaRPr>
          </a:p>
        </p:txBody>
      </p:sp>
      <p:sp>
        <p:nvSpPr>
          <p:cNvPr id="3" name="TextBox 2"/>
          <p:cNvSpPr txBox="1"/>
          <p:nvPr/>
        </p:nvSpPr>
        <p:spPr>
          <a:xfrm rot="20201281">
            <a:off x="-453132" y="879546"/>
            <a:ext cx="5714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EFDD46"/>
                </a:solidFill>
              </a:rPr>
              <a:t>“Now you’re playing this role that</a:t>
            </a:r>
          </a:p>
          <a:p>
            <a:pPr algn="ctr"/>
            <a:r>
              <a:rPr lang="en-US" sz="2400" dirty="0" smtClean="0">
                <a:solidFill>
                  <a:srgbClr val="EFDD46"/>
                </a:solidFill>
              </a:rPr>
              <a:t> has just gone </a:t>
            </a:r>
            <a:r>
              <a:rPr lang="en-US" sz="2400" dirty="0" smtClean="0">
                <a:solidFill>
                  <a:srgbClr val="EFDD46"/>
                </a:solidFill>
                <a:latin typeface="Reprise Stamp"/>
                <a:cs typeface="Reprise Stamp"/>
              </a:rPr>
              <a:t>rogue evil</a:t>
            </a:r>
            <a:r>
              <a:rPr lang="en-US" sz="2400" dirty="0" smtClean="0">
                <a:solidFill>
                  <a:srgbClr val="EFDD46"/>
                </a:solidFill>
              </a:rPr>
              <a:t>…”</a:t>
            </a:r>
            <a:endParaRPr lang="en-US" sz="2400" dirty="0">
              <a:solidFill>
                <a:srgbClr val="EFDD4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9333" y="6053002"/>
            <a:ext cx="18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-Bryan Cranston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1607</Words>
  <Application>Microsoft Macintosh PowerPoint</Application>
  <PresentationFormat>On-screen Show (4:3)</PresentationFormat>
  <Paragraphs>278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Sources:</vt:lpstr>
    </vt:vector>
  </TitlesOfParts>
  <Company>Salt Lake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Chapman</dc:creator>
  <cp:lastModifiedBy>Jennifer Chapman</cp:lastModifiedBy>
  <cp:revision>8</cp:revision>
  <dcterms:created xsi:type="dcterms:W3CDTF">2012-10-16T20:30:50Z</dcterms:created>
  <dcterms:modified xsi:type="dcterms:W3CDTF">2012-10-16T20:49:38Z</dcterms:modified>
</cp:coreProperties>
</file>